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svg" ContentType="image/svg+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Lst>
  <p:notesMasterIdLst>
    <p:notesMasterId r:id="rId47"/>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notesMaster" Target="notesMasters/notesMaster1.xml"/><Relationship Id="rId48" Type="http://schemas.openxmlformats.org/officeDocument/2006/relationships/presProps" Target="presProps.xml"/><Relationship Id="rId49" Type="http://schemas.openxmlformats.org/officeDocument/2006/relationships/viewProps" Target="viewProps.xml"/><Relationship Id="rId50" Type="http://schemas.openxmlformats.org/officeDocument/2006/relationships/theme" Target="theme/theme1.xml"/><Relationship Id="rId51"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5.png>
</file>

<file path=ppt/media/image-1-6.svg>
</file>

<file path=ppt/media/image-10-1.png>
</file>

<file path=ppt/media/image-10-2.png>
</file>

<file path=ppt/media/image-10-3.png>
</file>

<file path=ppt/media/image-10-4.png>
</file>

<file path=ppt/media/image-10-5.png>
</file>

<file path=ppt/media/image-10-6.svg>
</file>

<file path=ppt/media/image-11-1.png>
</file>

<file path=ppt/media/image-12-1.png>
</file>

<file path=ppt/media/image-12-2.png>
</file>

<file path=ppt/media/image-12-3.png>
</file>

<file path=ppt/media/image-12-4.png>
</file>

<file path=ppt/media/image-12-5.png>
</file>

<file path=ppt/media/image-12-6.svg>
</file>

<file path=ppt/media/image-13-1.png>
</file>

<file path=ppt/media/image-14-1.png>
</file>

<file path=ppt/media/image-14-2.png>
</file>

<file path=ppt/media/image-15-1.png>
</file>

<file path=ppt/media/image-15-2.png>
</file>

<file path=ppt/media/image-16-1.png>
</file>

<file path=ppt/media/image-16-2.png>
</file>

<file path=ppt/media/image-16-3.png>
</file>

<file path=ppt/media/image-16-4.png>
</file>

<file path=ppt/media/image-17-1.png>
</file>

<file path=ppt/media/image-17-2.png>
</file>

<file path=ppt/media/image-18-1.png>
</file>

<file path=ppt/media/image-18-2.png>
</file>

<file path=ppt/media/image-19-1.png>
</file>

<file path=ppt/media/image-2-1.png>
</file>

<file path=ppt/media/image-2-2.png>
</file>

<file path=ppt/media/image-2-3.png>
</file>

<file path=ppt/media/image-2-4.png>
</file>

<file path=ppt/media/image-2-5.png>
</file>

<file path=ppt/media/image-2-6.svg>
</file>

<file path=ppt/media/image-20-1.png>
</file>

<file path=ppt/media/image-21-1.png>
</file>

<file path=ppt/media/image-22-1.png>
</file>

<file path=ppt/media/image-23-1.png>
</file>

<file path=ppt/media/image-23-2.png>
</file>

<file path=ppt/media/image-23-3.png>
</file>

<file path=ppt/media/image-23-4.png>
</file>

<file path=ppt/media/image-23-5.png>
</file>

<file path=ppt/media/image-23-6.svg>
</file>

<file path=ppt/media/image-24-1.png>
</file>

<file path=ppt/media/image-24-2.png>
</file>

<file path=ppt/media/image-25-1.png>
</file>

<file path=ppt/media/image-25-2.png>
</file>

<file path=ppt/media/image-26-1.png>
</file>

<file path=ppt/media/image-26-2.png>
</file>

<file path=ppt/media/image-26-3.png>
</file>

<file path=ppt/media/image-27-1.png>
</file>

<file path=ppt/media/image-27-2.png>
</file>

<file path=ppt/media/image-28-1.png>
</file>

<file path=ppt/media/image-28-2.png>
</file>

<file path=ppt/media/image-29-1.png>
</file>

<file path=ppt/media/image-29-2.png>
</file>

<file path=ppt/media/image-3-1.png>
</file>

<file path=ppt/media/image-30-1.png>
</file>

<file path=ppt/media/image-30-2.png>
</file>

<file path=ppt/media/image-31-1.png>
</file>

<file path=ppt/media/image-31-2.png>
</file>

<file path=ppt/media/image-32-1.png>
</file>

<file path=ppt/media/image-32-2.png>
</file>

<file path=ppt/media/image-32-3.png>
</file>

<file path=ppt/media/image-32-4.png>
</file>

<file path=ppt/media/image-32-5.png>
</file>

<file path=ppt/media/image-32-6.svg>
</file>

<file path=ppt/media/image-33-1.png>
</file>

<file path=ppt/media/image-34-1.png>
</file>

<file path=ppt/media/image-34-2.png>
</file>

<file path=ppt/media/image-34-3.png>
</file>

<file path=ppt/media/image-34-4.png>
</file>

<file path=ppt/media/image-35-1.png>
</file>

<file path=ppt/media/image-36-1.png>
</file>

<file path=ppt/media/image-36-2.png>
</file>

<file path=ppt/media/image-37-1.png>
</file>

<file path=ppt/media/image-37-2.png>
</file>

<file path=ppt/media/image-37-3.png>
</file>

<file path=ppt/media/image-38-1.png>
</file>

<file path=ppt/media/image-38-2.png>
</file>

<file path=ppt/media/image-38-3.png>
</file>

<file path=ppt/media/image-38-4.png>
</file>

<file path=ppt/media/image-38-5.png>
</file>

<file path=ppt/media/image-39-1.png>
</file>

<file path=ppt/media/image-39-2.png>
</file>

<file path=ppt/media/image-4-1.png>
</file>

<file path=ppt/media/image-4-2.png>
</file>

<file path=ppt/media/image-40-1.png>
</file>

<file path=ppt/media/image-41-1.png>
</file>

<file path=ppt/media/image-41-2.png>
</file>

<file path=ppt/media/image-41-3.png>
</file>

<file path=ppt/media/image-41-4.png>
</file>

<file path=ppt/media/image-41-5.png>
</file>

<file path=ppt/media/image-41-6.svg>
</file>

<file path=ppt/media/image-42-1.png>
</file>

<file path=ppt/media/image-42-2.png>
</file>

<file path=ppt/media/image-42-3.png>
</file>

<file path=ppt/media/image-43-1.png>
</file>

<file path=ppt/media/image-43-2.png>
</file>

<file path=ppt/media/image-43-3.png>
</file>

<file path=ppt/media/image-44-1.png>
</file>

<file path=ppt/media/image-44-2.png>
</file>

<file path=ppt/media/image-45-1.png>
</file>

<file path=ppt/media/image-45-2.png>
</file>

<file path=ppt/media/image-5-1.png>
</file>

<file path=ppt/media/image-5-2.png>
</file>

<file path=ppt/media/image-5-3.png>
</file>

<file path=ppt/media/image-6-1.png>
</file>

<file path=ppt/media/image-6-2.png>
</file>

<file path=ppt/media/image-7-1.png>
</file>

<file path=ppt/media/image-7-2.png>
</file>

<file path=ppt/media/image-8-1.png>
</file>

<file path=ppt/media/image-8-2.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svg"/><Relationship Id="rId7" Type="http://schemas.openxmlformats.org/officeDocument/2006/relationships/slideLayout" Target="../slideLayouts/slideLayout1.xml"/><Relationship Id="rId8"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image" Target="../media/image-10-5.png"/><Relationship Id="rId6" Type="http://schemas.openxmlformats.org/officeDocument/2006/relationships/image" Target="../media/image-10-6.svg"/><Relationship Id="rId7" Type="http://schemas.openxmlformats.org/officeDocument/2006/relationships/slideLayout" Target="../slideLayouts/slideLayout1.xml"/><Relationship Id="rId8"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4" Type="http://schemas.openxmlformats.org/officeDocument/2006/relationships/image" Target="../media/image-12-4.png"/><Relationship Id="rId5" Type="http://schemas.openxmlformats.org/officeDocument/2006/relationships/image" Target="../media/image-12-5.png"/><Relationship Id="rId6" Type="http://schemas.openxmlformats.org/officeDocument/2006/relationships/image" Target="../media/image-12-6.svg"/><Relationship Id="rId7" Type="http://schemas.openxmlformats.org/officeDocument/2006/relationships/slideLayout" Target="../slideLayouts/slideLayout1.xml"/><Relationship Id="rId8"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image" Target="../media/image-14-2.png"/><Relationship Id="rId3" Type="http://schemas.openxmlformats.org/officeDocument/2006/relationships/slideLayout" Target="../slideLayouts/slideLayout1.xm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image" Target="../media/image-15-2.png"/><Relationship Id="rId3" Type="http://schemas.openxmlformats.org/officeDocument/2006/relationships/slideLayout" Target="../slideLayouts/slideLayout1.xm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image" Target="../media/image-16-3.png"/><Relationship Id="rId4" Type="http://schemas.openxmlformats.org/officeDocument/2006/relationships/image" Target="../media/image-16-4.png"/><Relationship Id="rId5" Type="http://schemas.openxmlformats.org/officeDocument/2006/relationships/slideLayout" Target="../slideLayouts/slideLayout1.xml"/><Relationship Id="rId6"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image" Target="../media/image-17-2.png"/><Relationship Id="rId3" Type="http://schemas.openxmlformats.org/officeDocument/2006/relationships/slideLayout" Target="../slideLayouts/slideLayout1.xml"/><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image" Target="../media/image-18-2.png"/><Relationship Id="rId3" Type="http://schemas.openxmlformats.org/officeDocument/2006/relationships/slideLayout" Target="../slideLayouts/slideLayout1.xml"/><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svg"/><Relationship Id="rId7" Type="http://schemas.openxmlformats.org/officeDocument/2006/relationships/slideLayout" Target="../slideLayouts/slideLayout1.xml"/><Relationship Id="rId8"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20-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image-21-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image-22-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image-23-1.png"/><Relationship Id="rId2" Type="http://schemas.openxmlformats.org/officeDocument/2006/relationships/image" Target="../media/image-23-2.png"/><Relationship Id="rId3" Type="http://schemas.openxmlformats.org/officeDocument/2006/relationships/image" Target="../media/image-23-3.png"/><Relationship Id="rId4" Type="http://schemas.openxmlformats.org/officeDocument/2006/relationships/image" Target="../media/image-23-4.png"/><Relationship Id="rId5" Type="http://schemas.openxmlformats.org/officeDocument/2006/relationships/image" Target="../media/image-23-5.png"/><Relationship Id="rId6" Type="http://schemas.openxmlformats.org/officeDocument/2006/relationships/image" Target="../media/image-23-6.svg"/><Relationship Id="rId7" Type="http://schemas.openxmlformats.org/officeDocument/2006/relationships/slideLayout" Target="../slideLayouts/slideLayout1.xml"/><Relationship Id="rId8"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image-24-1.png"/><Relationship Id="rId2" Type="http://schemas.openxmlformats.org/officeDocument/2006/relationships/image" Target="../media/image-24-2.png"/><Relationship Id="rId3" Type="http://schemas.openxmlformats.org/officeDocument/2006/relationships/slideLayout" Target="../slideLayouts/slideLayout1.xml"/><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image-25-1.png"/><Relationship Id="rId2" Type="http://schemas.openxmlformats.org/officeDocument/2006/relationships/image" Target="../media/image-25-2.png"/><Relationship Id="rId3" Type="http://schemas.openxmlformats.org/officeDocument/2006/relationships/slideLayout" Target="../slideLayouts/slideLayout1.xml"/><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image-26-1.png"/><Relationship Id="rId2" Type="http://schemas.openxmlformats.org/officeDocument/2006/relationships/image" Target="../media/image-26-2.png"/><Relationship Id="rId3" Type="http://schemas.openxmlformats.org/officeDocument/2006/relationships/image" Target="../media/image-26-3.png"/><Relationship Id="rId4" Type="http://schemas.openxmlformats.org/officeDocument/2006/relationships/slideLayout" Target="../slideLayouts/slideLayout1.xml"/><Relationship Id="rId5"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image-27-1.png"/><Relationship Id="rId2" Type="http://schemas.openxmlformats.org/officeDocument/2006/relationships/image" Target="../media/image-27-2.png"/><Relationship Id="rId3" Type="http://schemas.openxmlformats.org/officeDocument/2006/relationships/slideLayout" Target="../slideLayouts/slideLayout1.xml"/><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image-28-1.png"/><Relationship Id="rId2" Type="http://schemas.openxmlformats.org/officeDocument/2006/relationships/image" Target="../media/image-28-2.png"/><Relationship Id="rId3" Type="http://schemas.openxmlformats.org/officeDocument/2006/relationships/slideLayout" Target="../slideLayouts/slideLayout1.xml"/><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image-29-1.png"/><Relationship Id="rId2" Type="http://schemas.openxmlformats.org/officeDocument/2006/relationships/image" Target="../media/image-29-2.png"/><Relationship Id="rId3" Type="http://schemas.openxmlformats.org/officeDocument/2006/relationships/slideLayout" Target="../slideLayouts/slideLayout1.xml"/><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image-30-1.png"/><Relationship Id="rId2" Type="http://schemas.openxmlformats.org/officeDocument/2006/relationships/image" Target="../media/image-30-2.png"/><Relationship Id="rId3" Type="http://schemas.openxmlformats.org/officeDocument/2006/relationships/slideLayout" Target="../slideLayouts/slideLayout1.xml"/><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image-31-1.png"/><Relationship Id="rId2" Type="http://schemas.openxmlformats.org/officeDocument/2006/relationships/image" Target="../media/image-31-2.png"/><Relationship Id="rId3" Type="http://schemas.openxmlformats.org/officeDocument/2006/relationships/slideLayout" Target="../slideLayouts/slideLayout1.xml"/><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image" Target="../media/image-32-1.png"/><Relationship Id="rId2" Type="http://schemas.openxmlformats.org/officeDocument/2006/relationships/image" Target="../media/image-32-2.png"/><Relationship Id="rId3" Type="http://schemas.openxmlformats.org/officeDocument/2006/relationships/image" Target="../media/image-32-3.png"/><Relationship Id="rId4" Type="http://schemas.openxmlformats.org/officeDocument/2006/relationships/image" Target="../media/image-32-4.png"/><Relationship Id="rId5" Type="http://schemas.openxmlformats.org/officeDocument/2006/relationships/image" Target="../media/image-32-5.png"/><Relationship Id="rId6" Type="http://schemas.openxmlformats.org/officeDocument/2006/relationships/image" Target="../media/image-32-6.svg"/><Relationship Id="rId7" Type="http://schemas.openxmlformats.org/officeDocument/2006/relationships/slideLayout" Target="../slideLayouts/slideLayout1.xml"/><Relationship Id="rId8"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image" Target="../media/image-33-1.png"/><Relationship Id="rId2" Type="http://schemas.openxmlformats.org/officeDocument/2006/relationships/slideLayout" Target="../slideLayouts/slideLayout1.xml"/><Relationship Id="rId3"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image" Target="../media/image-34-1.png"/><Relationship Id="rId2" Type="http://schemas.openxmlformats.org/officeDocument/2006/relationships/image" Target="../media/image-34-2.png"/><Relationship Id="rId3" Type="http://schemas.openxmlformats.org/officeDocument/2006/relationships/image" Target="../media/image-34-3.png"/><Relationship Id="rId4" Type="http://schemas.openxmlformats.org/officeDocument/2006/relationships/image" Target="../media/image-34-4.png"/><Relationship Id="rId5" Type="http://schemas.openxmlformats.org/officeDocument/2006/relationships/slideLayout" Target="../slideLayouts/slideLayout1.xml"/><Relationship Id="rId6"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image" Target="../media/image-35-1.png"/><Relationship Id="rId2" Type="http://schemas.openxmlformats.org/officeDocument/2006/relationships/slideLayout" Target="../slideLayouts/slideLayout1.xml"/><Relationship Id="rId3"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image-36-1.png"/><Relationship Id="rId2" Type="http://schemas.openxmlformats.org/officeDocument/2006/relationships/image" Target="../media/image-36-2.png"/><Relationship Id="rId3" Type="http://schemas.openxmlformats.org/officeDocument/2006/relationships/slideLayout" Target="../slideLayouts/slideLayout1.xml"/><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image" Target="../media/image-37-1.png"/><Relationship Id="rId2" Type="http://schemas.openxmlformats.org/officeDocument/2006/relationships/image" Target="../media/image-37-2.png"/><Relationship Id="rId3" Type="http://schemas.openxmlformats.org/officeDocument/2006/relationships/image" Target="../media/image-37-3.png"/><Relationship Id="rId4" Type="http://schemas.openxmlformats.org/officeDocument/2006/relationships/slideLayout" Target="../slideLayouts/slideLayout1.xml"/><Relationship Id="rId5"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image" Target="../media/image-38-1.png"/><Relationship Id="rId2" Type="http://schemas.openxmlformats.org/officeDocument/2006/relationships/image" Target="../media/image-38-2.png"/><Relationship Id="rId3" Type="http://schemas.openxmlformats.org/officeDocument/2006/relationships/image" Target="../media/image-38-3.png"/><Relationship Id="rId4" Type="http://schemas.openxmlformats.org/officeDocument/2006/relationships/image" Target="../media/image-38-4.png"/><Relationship Id="rId5" Type="http://schemas.openxmlformats.org/officeDocument/2006/relationships/image" Target="../media/image-38-5.png"/><Relationship Id="rId6" Type="http://schemas.openxmlformats.org/officeDocument/2006/relationships/slideLayout" Target="../slideLayouts/slideLayout1.xml"/><Relationship Id="rId7"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image" Target="../media/image-39-1.png"/><Relationship Id="rId2" Type="http://schemas.openxmlformats.org/officeDocument/2006/relationships/image" Target="../media/image-39-2.png"/><Relationship Id="rId3" Type="http://schemas.openxmlformats.org/officeDocument/2006/relationships/slideLayout" Target="../slideLayouts/slideLayout1.xml"/><Relationship Id="rId4"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image" Target="../media/image-40-1.png"/><Relationship Id="rId2" Type="http://schemas.openxmlformats.org/officeDocument/2006/relationships/slideLayout" Target="../slideLayouts/slideLayout1.xml"/><Relationship Id="rId3"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image" Target="../media/image-41-1.png"/><Relationship Id="rId2" Type="http://schemas.openxmlformats.org/officeDocument/2006/relationships/image" Target="../media/image-41-2.png"/><Relationship Id="rId3" Type="http://schemas.openxmlformats.org/officeDocument/2006/relationships/image" Target="../media/image-41-3.png"/><Relationship Id="rId4" Type="http://schemas.openxmlformats.org/officeDocument/2006/relationships/image" Target="../media/image-41-4.png"/><Relationship Id="rId5" Type="http://schemas.openxmlformats.org/officeDocument/2006/relationships/image" Target="../media/image-41-5.png"/><Relationship Id="rId6" Type="http://schemas.openxmlformats.org/officeDocument/2006/relationships/image" Target="../media/image-41-6.svg"/><Relationship Id="rId7" Type="http://schemas.openxmlformats.org/officeDocument/2006/relationships/slideLayout" Target="../slideLayouts/slideLayout1.xml"/><Relationship Id="rId8"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image" Target="../media/image-42-1.png"/><Relationship Id="rId2" Type="http://schemas.openxmlformats.org/officeDocument/2006/relationships/image" Target="../media/image-42-2.png"/><Relationship Id="rId3" Type="http://schemas.openxmlformats.org/officeDocument/2006/relationships/image" Target="../media/image-42-3.png"/><Relationship Id="rId4" Type="http://schemas.openxmlformats.org/officeDocument/2006/relationships/slideLayout" Target="../slideLayouts/slideLayout1.xml"/><Relationship Id="rId5"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image" Target="../media/image-43-1.png"/><Relationship Id="rId2" Type="http://schemas.openxmlformats.org/officeDocument/2006/relationships/image" Target="../media/image-43-2.png"/><Relationship Id="rId3" Type="http://schemas.openxmlformats.org/officeDocument/2006/relationships/image" Target="../media/image-43-3.png"/><Relationship Id="rId4" Type="http://schemas.openxmlformats.org/officeDocument/2006/relationships/slideLayout" Target="../slideLayouts/slideLayout1.xml"/><Relationship Id="rId5"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image" Target="../media/image-44-1.png"/><Relationship Id="rId2" Type="http://schemas.openxmlformats.org/officeDocument/2006/relationships/image" Target="../media/image-44-2.png"/><Relationship Id="rId3" Type="http://schemas.openxmlformats.org/officeDocument/2006/relationships/slideLayout" Target="../slideLayouts/slideLayout1.xml"/><Relationship Id="rId4"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image" Target="../media/image-45-1.png"/><Relationship Id="rId2" Type="http://schemas.openxmlformats.org/officeDocument/2006/relationships/image" Target="../media/image-45-2.png"/><Relationship Id="rId3" Type="http://schemas.openxmlformats.org/officeDocument/2006/relationships/slideLayout" Target="../slideLayouts/slideLayout1.xml"/><Relationship Id="rId4"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1.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2300"/>
            <a:ext cx="9144000" cy="4663887"/>
          </a:xfrm>
          <a:prstGeom prst="rect">
            <a:avLst/>
          </a:prstGeom>
        </p:spPr>
      </p:pic>
      <p:sp>
        <p:nvSpPr>
          <p:cNvPr id="3" name="Object2"/>
          <p:cNvSpPr/>
          <p:nvPr/>
        </p:nvSpPr>
        <p:spPr>
          <a:xfrm>
            <a:off x="403444" y="756359"/>
            <a:ext cx="8194884" cy="906971"/>
          </a:xfrm>
          <a:prstGeom prst="rect">
            <a:avLst/>
          </a:prstGeom>
          <a:noFill/>
          <a:ln/>
        </p:spPr>
        <p:txBody>
          <a:bodyPr wrap="square" rtlCol="0" anchor="ctr"/>
          <a:lstStyle/>
          <a:p>
            <a:pPr algn="ctr">
              <a:lnSpc>
                <a:spcPct val="90000"/>
              </a:lnSpc>
            </a:pPr>
            <a:r>
              <a:rPr lang="en-US" sz="5000" b="1" dirty="0">
                <a:solidFill>
                  <a:srgbClr val="666666"/>
                </a:solidFill>
                <a:latin typeface="Microsoft Yahei" pitchFamily="34" charset="0"/>
                <a:ea typeface="Microsoft Yahei" pitchFamily="34" charset="-122"/>
                <a:cs typeface="Microsoft Yahei" pitchFamily="34" charset="-120"/>
              </a:rPr>
              <a:t>MySQL性能调优与架构设计</a:t>
            </a:r>
            <a:endParaRPr lang="en-US" sz="1500" dirty="0"/>
          </a:p>
        </p:txBody>
      </p:sp>
      <p:sp>
        <p:nvSpPr>
          <p:cNvPr id="4" name="Object3"/>
          <p:cNvSpPr/>
          <p:nvPr/>
        </p:nvSpPr>
        <p:spPr>
          <a:xfrm>
            <a:off x="2000871" y="2020234"/>
            <a:ext cx="5349240" cy="786384"/>
          </a:xfrm>
          <a:prstGeom prst="rect">
            <a:avLst/>
          </a:prstGeom>
          <a:noFill/>
          <a:ln/>
        </p:spPr>
        <p:txBody>
          <a:bodyPr wrap="square" rtlCol="0" anchor="ctr"/>
          <a:lstStyle/>
          <a:p>
            <a:pPr algn="ctr"/>
            <a:r>
              <a:rPr lang="en-US" sz="3300" dirty="0">
                <a:solidFill>
                  <a:srgbClr val="666666"/>
                </a:solidFill>
                <a:latin typeface="Microsoft Yahei" pitchFamily="34" charset="0"/>
                <a:ea typeface="Microsoft Yahei" pitchFamily="34" charset="-122"/>
                <a:cs typeface="Microsoft Yahei" pitchFamily="34" charset="-120"/>
              </a:rPr>
              <a:t>原理与设计篇</a:t>
            </a:r>
            <a:endParaRPr lang="en-US" sz="1500" dirty="0"/>
          </a:p>
        </p:txBody>
      </p:sp>
      <p:sp>
        <p:nvSpPr>
          <p:cNvPr id="5" name="Object4"/>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6" name="Object5"/>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7" name="Object 6" descr="https://fynotefile.oss-cn-zhangjiakou.aliyuncs.com/fynote/fyfile/392/1/8486aefb265a42c4adf6d8938809b6d4.png">    </p:cNvPr>
          <p:cNvPicPr>
            <a:picLocks noChangeAspect="1"/>
          </p:cNvPicPr>
          <p:nvPr/>
        </p:nvPicPr>
        <p:blipFill>
          <a:blip r:embed="rId2"/>
          <a:stretch>
            <a:fillRect/>
          </a:stretch>
        </p:blipFill>
        <p:spPr>
          <a:xfrm>
            <a:off x="7090163" y="-2300"/>
            <a:ext cx="2372320" cy="1829940"/>
          </a:xfrm>
          <a:prstGeom prst="rect">
            <a:avLst/>
          </a:prstGeom>
        </p:spPr>
      </p:pic>
      <p:pic>
        <p:nvPicPr>
          <p:cNvPr id="8" name="Object 7"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9" name="Object 8"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10" name="Object 9"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
        <p:nvSpPr>
          <p:cNvPr id="11" name="Object10"/>
          <p:cNvSpPr/>
          <p:nvPr/>
        </p:nvSpPr>
        <p:spPr>
          <a:xfrm>
            <a:off x="1943376" y="3653717"/>
            <a:ext cx="5349240" cy="731520"/>
          </a:xfrm>
          <a:prstGeom prst="rect">
            <a:avLst/>
          </a:prstGeom>
          <a:noFill/>
          <a:ln/>
        </p:spPr>
        <p:txBody>
          <a:bodyPr wrap="square" rtlCol="0" anchor="ctr"/>
          <a:lstStyle/>
          <a:p>
            <a:pPr algn="ctr"/>
            <a:r>
              <a:rPr lang="en-US" sz="3000" dirty="0">
                <a:solidFill>
                  <a:srgbClr val="666666"/>
                </a:solidFill>
                <a:latin typeface="Microsoft Yahei" pitchFamily="34" charset="0"/>
                <a:ea typeface="Microsoft Yahei" pitchFamily="34" charset="-122"/>
                <a:cs typeface="Microsoft Yahei" pitchFamily="34" charset="-120"/>
              </a:rPr>
              <a:t>李瑾老师</a:t>
            </a:r>
            <a:endParaRPr lang="en-US" sz="1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2300"/>
            <a:ext cx="9144000" cy="4663887"/>
          </a:xfrm>
          <a:prstGeom prst="rect">
            <a:avLst/>
          </a:prstGeom>
        </p:spPr>
      </p:pic>
      <p:sp>
        <p:nvSpPr>
          <p:cNvPr id="3" name="Object2"/>
          <p:cNvSpPr/>
          <p:nvPr/>
        </p:nvSpPr>
        <p:spPr>
          <a:xfrm>
            <a:off x="339164" y="1422673"/>
            <a:ext cx="8194884" cy="906971"/>
          </a:xfrm>
          <a:prstGeom prst="rect">
            <a:avLst/>
          </a:prstGeom>
          <a:noFill/>
          <a:ln/>
        </p:spPr>
        <p:txBody>
          <a:bodyPr wrap="square" rtlCol="0" anchor="ctr"/>
          <a:lstStyle/>
          <a:p>
            <a:pPr algn="ctr">
              <a:lnSpc>
                <a:spcPct val="90000"/>
              </a:lnSpc>
            </a:pPr>
            <a:r>
              <a:rPr lang="en-US" sz="5000" b="1" dirty="0">
                <a:solidFill>
                  <a:srgbClr val="666666"/>
                </a:solidFill>
                <a:latin typeface="Microsoft Yahei" pitchFamily="34" charset="0"/>
                <a:ea typeface="Microsoft Yahei" pitchFamily="34" charset="-122"/>
                <a:cs typeface="Microsoft Yahei" pitchFamily="34" charset="-120"/>
              </a:rPr>
              <a:t>二、MySQL中的系统库</a:t>
            </a: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7090163" y="-2300"/>
            <a:ext cx="2372320" cy="1829940"/>
          </a:xfrm>
          <a:prstGeom prst="rect">
            <a:avLst/>
          </a:prstGeom>
        </p:spPr>
      </p:pic>
      <p:pic>
        <p:nvPicPr>
          <p:cNvPr id="7" name="Object 6"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8" name="Object 7"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9" name="Object 8"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MySQL中的系统库</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415636" y="1847121"/>
            <a:ext cx="4306758" cy="3108960"/>
          </a:xfrm>
          <a:prstGeom prst="rect">
            <a:avLst/>
          </a:prstGeom>
          <a:noFill/>
          <a:ln/>
        </p:spPr>
        <p:txBody>
          <a:bodyPr wrap="square" rtlCol="0" anchor="ctr"/>
          <a:lstStyle/>
          <a:p>
            <a:pPr>
              <a:lnSpc>
                <a:spcPct val="150000"/>
              </a:lnSpc>
            </a:pPr>
            <a:r>
              <a:rPr lang="en-US" sz="2400" dirty="0">
                <a:solidFill>
                  <a:srgbClr val="333333"/>
                </a:solidFill>
                <a:latin typeface="Microsoft Yahei" pitchFamily="34" charset="0"/>
                <a:ea typeface="Microsoft Yahei" pitchFamily="34" charset="-122"/>
                <a:cs typeface="Microsoft Yahei" pitchFamily="34" charset="-120"/>
              </a:rPr>
              <a:t>performance_schema</a:t>
            </a:r>
            <a:endParaRPr lang="en-US" sz="1500" dirty="0"/>
          </a:p>
          <a:p>
            <a:pPr>
              <a:lnSpc>
                <a:spcPct val="150000"/>
              </a:lnSpc>
            </a:pPr>
            <a:r>
              <a:rPr lang="en-US" sz="2400" dirty="0">
                <a:solidFill>
                  <a:srgbClr val="333333"/>
                </a:solidFill>
                <a:latin typeface="Microsoft Yahei" pitchFamily="34" charset="0"/>
                <a:ea typeface="Microsoft Yahei" pitchFamily="34" charset="-122"/>
                <a:cs typeface="Microsoft Yahei" pitchFamily="34" charset="-120"/>
              </a:rPr>
              <a:t>sys</a:t>
            </a:r>
            <a:endParaRPr lang="en-US" sz="1500" dirty="0"/>
          </a:p>
          <a:p>
            <a:pPr>
              <a:lnSpc>
                <a:spcPct val="150000"/>
              </a:lnSpc>
            </a:pPr>
            <a:r>
              <a:rPr lang="en-US" sz="2400" dirty="0">
                <a:solidFill>
                  <a:srgbClr val="333333"/>
                </a:solidFill>
                <a:latin typeface="Microsoft Yahei" pitchFamily="34" charset="0"/>
                <a:ea typeface="Microsoft Yahei" pitchFamily="34" charset="-122"/>
                <a:cs typeface="Microsoft Yahei" pitchFamily="34" charset="-120"/>
              </a:rPr>
              <a:t>information_schema</a:t>
            </a:r>
            <a:endParaRPr lang="en-US" sz="1500" dirty="0"/>
          </a:p>
          <a:p>
            <a:pPr>
              <a:lnSpc>
                <a:spcPct val="150000"/>
              </a:lnSpc>
            </a:pPr>
            <a:r>
              <a:rPr lang="en-US" sz="2400" dirty="0">
                <a:solidFill>
                  <a:srgbClr val="333333"/>
                </a:solidFill>
                <a:latin typeface="Microsoft Yahei" pitchFamily="34" charset="0"/>
                <a:ea typeface="Microsoft Yahei" pitchFamily="34" charset="-122"/>
                <a:cs typeface="Microsoft Yahei" pitchFamily="34" charset="-120"/>
              </a:rPr>
              <a:t>mysql</a:t>
            </a:r>
            <a:endParaRPr lang="en-US" sz="1500" dirty="0"/>
          </a:p>
          <a:p>
            <a:pPr>
              <a:lnSpc>
                <a:spcPct val="150000"/>
              </a:lnSpc>
            </a:pPr>
            <a:r>
              <a:rPr lang="en-US" sz="2400" dirty="0">
                <a:solidFill>
                  <a:srgbClr val="333333"/>
                </a:solidFill>
                <a:latin typeface="Microsoft Yahei" pitchFamily="34" charset="0"/>
                <a:ea typeface="Microsoft Yahei" pitchFamily="34" charset="-122"/>
                <a:cs typeface="Microsoft Yahei" pitchFamily="34" charset="-120"/>
              </a:rPr>
              <a:t>复制信息表</a:t>
            </a:r>
            <a:endParaRPr lang="en-US" sz="1500" dirty="0"/>
          </a:p>
        </p:txBody>
      </p:sp>
      <p:sp>
        <p:nvSpPr>
          <p:cNvPr id="5" name="Object4"/>
          <p:cNvSpPr/>
          <p:nvPr/>
        </p:nvSpPr>
        <p:spPr>
          <a:xfrm>
            <a:off x="415636" y="595011"/>
            <a:ext cx="8545156" cy="1216152"/>
          </a:xfrm>
          <a:prstGeom prst="rect">
            <a:avLst/>
          </a:prstGeom>
          <a:noFill/>
          <a:ln/>
        </p:spPr>
        <p:txBody>
          <a:bodyPr wrap="square" rtlCol="0" anchor="ctr"/>
          <a:lstStyle/>
          <a:p>
            <a:r>
              <a:rPr lang="en-US" sz="1400" dirty="0">
                <a:solidFill>
                  <a:srgbClr val="333333"/>
                </a:solidFill>
                <a:latin typeface="微软雅黑" pitchFamily="34" charset="0"/>
                <a:ea typeface="微软雅黑" pitchFamily="34" charset="-122"/>
                <a:cs typeface="微软雅黑" pitchFamily="34" charset="-120"/>
              </a:rPr>
              <a:t>本章主要是扩展大家的知识面。</a:t>
            </a:r>
            <a:endParaRPr lang="en-US" sz="1500" dirty="0"/>
          </a:p>
          <a:p>
            <a:r>
              <a:rPr lang="en-US" sz="1400" dirty="0">
                <a:solidFill>
                  <a:srgbClr val="333333"/>
                </a:solidFill>
                <a:latin typeface="微软雅黑" pitchFamily="34" charset="0"/>
                <a:ea typeface="微软雅黑" pitchFamily="34" charset="-122"/>
                <a:cs typeface="微软雅黑" pitchFamily="34" charset="-120"/>
              </a:rPr>
              <a:t>因为系统库中的数据很重要，没有对MySQL有全面通盘的了解，不宜去操作其下的数据，而且对系统库的管理维护是是DBA的职责。</a:t>
            </a:r>
            <a:endParaRPr lang="en-US" sz="15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2300"/>
            <a:ext cx="9144000" cy="4663887"/>
          </a:xfrm>
          <a:prstGeom prst="rect">
            <a:avLst/>
          </a:prstGeom>
        </p:spPr>
      </p:pic>
      <p:sp>
        <p:nvSpPr>
          <p:cNvPr id="3" name="Object2"/>
          <p:cNvSpPr/>
          <p:nvPr/>
        </p:nvSpPr>
        <p:spPr>
          <a:xfrm>
            <a:off x="339164" y="1422673"/>
            <a:ext cx="8194884" cy="906971"/>
          </a:xfrm>
          <a:prstGeom prst="rect">
            <a:avLst/>
          </a:prstGeom>
          <a:noFill/>
          <a:ln/>
        </p:spPr>
        <p:txBody>
          <a:bodyPr wrap="square" rtlCol="0" anchor="ctr"/>
          <a:lstStyle/>
          <a:p>
            <a:pPr algn="ctr">
              <a:lnSpc>
                <a:spcPct val="90000"/>
              </a:lnSpc>
            </a:pPr>
            <a:r>
              <a:rPr lang="en-US" sz="5000" b="1" dirty="0">
                <a:solidFill>
                  <a:srgbClr val="666666"/>
                </a:solidFill>
                <a:latin typeface="Microsoft Yahei" pitchFamily="34" charset="0"/>
                <a:ea typeface="Microsoft Yahei" pitchFamily="34" charset="-122"/>
                <a:cs typeface="Microsoft Yahei" pitchFamily="34" charset="-120"/>
              </a:rPr>
              <a:t>三、MySQL的执行原理</a:t>
            </a: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7090163" y="-2300"/>
            <a:ext cx="2372320" cy="1829940"/>
          </a:xfrm>
          <a:prstGeom prst="rect">
            <a:avLst/>
          </a:prstGeom>
        </p:spPr>
      </p:pic>
      <p:pic>
        <p:nvPicPr>
          <p:cNvPr id="7" name="Object 6"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8" name="Object 7"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9" name="Object 8"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单表访问之索引合并</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333603" y="2120566"/>
            <a:ext cx="5195455" cy="2523744"/>
          </a:xfrm>
          <a:prstGeom prst="rect">
            <a:avLst/>
          </a:prstGeom>
          <a:noFill/>
          <a:ln/>
        </p:spPr>
        <p:txBody>
          <a:bodyPr wrap="square" rtlCol="0" anchor="ctr"/>
          <a:lstStyle/>
          <a:p>
            <a:pPr>
              <a:lnSpc>
                <a:spcPct val="150000"/>
              </a:lnSpc>
            </a:pPr>
            <a:r>
              <a:rPr lang="en-US" sz="2400" dirty="0">
                <a:solidFill>
                  <a:srgbClr val="333333"/>
                </a:solidFill>
                <a:latin typeface="Microsoft Yahei" pitchFamily="34" charset="0"/>
                <a:ea typeface="Microsoft Yahei" pitchFamily="34" charset="-122"/>
                <a:cs typeface="Microsoft Yahei" pitchFamily="34" charset="-120"/>
              </a:rPr>
              <a:t>Intersection合并</a:t>
            </a:r>
            <a:endParaRPr lang="en-US" sz="1500" dirty="0"/>
          </a:p>
          <a:p>
            <a:pPr>
              <a:lnSpc>
                <a:spcPct val="150000"/>
              </a:lnSpc>
            </a:pPr>
            <a:r>
              <a:rPr lang="en-US" sz="2400" dirty="0">
                <a:solidFill>
                  <a:srgbClr val="333333"/>
                </a:solidFill>
                <a:latin typeface="Microsoft Yahei" pitchFamily="34" charset="0"/>
                <a:ea typeface="Microsoft Yahei" pitchFamily="34" charset="-122"/>
                <a:cs typeface="Microsoft Yahei" pitchFamily="34" charset="-120"/>
              </a:rPr>
              <a:t>Union合并</a:t>
            </a:r>
            <a:endParaRPr lang="en-US" sz="1500" dirty="0"/>
          </a:p>
          <a:p>
            <a:pPr>
              <a:lnSpc>
                <a:spcPct val="150000"/>
              </a:lnSpc>
            </a:pPr>
            <a:r>
              <a:rPr lang="en-US" sz="2400" dirty="0">
                <a:solidFill>
                  <a:srgbClr val="333333"/>
                </a:solidFill>
                <a:latin typeface="Microsoft Yahei" pitchFamily="34" charset="0"/>
                <a:ea typeface="Microsoft Yahei" pitchFamily="34" charset="-122"/>
                <a:cs typeface="Microsoft Yahei" pitchFamily="34" charset="-120"/>
              </a:rPr>
              <a:t>Sort-Union合并</a:t>
            </a:r>
            <a:endParaRPr lang="en-US" sz="1500" dirty="0"/>
          </a:p>
          <a:p>
            <a:pPr>
              <a:lnSpc>
                <a:spcPct val="150000"/>
              </a:lnSpc>
            </a:pPr>
            <a:r>
              <a:rPr lang="en-US" sz="2400" dirty="0">
                <a:solidFill>
                  <a:srgbClr val="333333"/>
                </a:solidFill>
                <a:latin typeface="Microsoft Yahei" pitchFamily="34" charset="0"/>
                <a:ea typeface="Microsoft Yahei" pitchFamily="34" charset="-122"/>
                <a:cs typeface="Microsoft Yahei" pitchFamily="34" charset="-120"/>
              </a:rPr>
              <a:t>联合索引替代Intersection索引合并</a:t>
            </a:r>
            <a:endParaRPr lang="en-US" sz="1500" dirty="0"/>
          </a:p>
        </p:txBody>
      </p:sp>
      <p:sp>
        <p:nvSpPr>
          <p:cNvPr id="5" name="Object4"/>
          <p:cNvSpPr/>
          <p:nvPr/>
        </p:nvSpPr>
        <p:spPr>
          <a:xfrm>
            <a:off x="415636" y="676656"/>
            <a:ext cx="8545156" cy="1170432"/>
          </a:xfrm>
          <a:prstGeom prst="rect">
            <a:avLst/>
          </a:prstGeom>
          <a:noFill/>
          <a:ln/>
        </p:spPr>
        <p:txBody>
          <a:bodyPr wrap="square" rtlCol="0" anchor="ctr"/>
          <a:lstStyle/>
          <a:p>
            <a:r>
              <a:rPr lang="en-US" sz="1400" dirty="0">
                <a:solidFill>
                  <a:srgbClr val="333333"/>
                </a:solidFill>
                <a:latin typeface="微软雅黑" pitchFamily="34" charset="0"/>
                <a:ea typeface="微软雅黑" pitchFamily="34" charset="-122"/>
                <a:cs typeface="微软雅黑" pitchFamily="34" charset="-120"/>
              </a:rPr>
              <a:t>MySQL在一般情况下执行一个查询时最多只会用到单个二级索引，但存在有特殊情况，在这些特殊情况下也可能在一个查询中使用到多个二级索引，MySQL中这种使用到多个索引来完成一次查询的执行方法称之为：</a:t>
            </a:r>
            <a:r>
              <a:rPr lang="en-US" sz="1400" b="1" dirty="0">
                <a:solidFill>
                  <a:srgbClr val="333333"/>
                </a:solidFill>
                <a:latin typeface="微软雅黑" pitchFamily="34" charset="0"/>
                <a:ea typeface="微软雅黑" pitchFamily="34" charset="-122"/>
                <a:cs typeface="微软雅黑" pitchFamily="34" charset="-120"/>
              </a:rPr>
              <a:t>索引合并/index merge</a:t>
            </a:r>
            <a:endParaRPr lang="en-US" sz="15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连接查询</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09957" y="784481"/>
            <a:ext cx="8934043" cy="1139571"/>
          </a:xfrm>
          <a:prstGeom prst="rect">
            <a:avLst/>
          </a:prstGeom>
          <a:noFill/>
          <a:ln/>
        </p:spPr>
        <p:txBody>
          <a:bodyPr wrap="square" rtlCol="0" anchor="ctr"/>
          <a:lstStyle/>
          <a:p>
            <a:pPr>
              <a:lnSpc>
                <a:spcPct val="150000"/>
              </a:lnSpc>
            </a:pPr>
            <a:r>
              <a:rPr lang="en-US" sz="2100" b="1" dirty="0">
                <a:solidFill>
                  <a:srgbClr val="333333"/>
                </a:solidFill>
                <a:latin typeface="微软雅黑 Light" pitchFamily="34" charset="0"/>
                <a:ea typeface="微软雅黑 Light" pitchFamily="34" charset="-122"/>
                <a:cs typeface="微软雅黑 Light" pitchFamily="34" charset="-120"/>
              </a:rPr>
              <a:t>连接的本质</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就是把各个连接表中的记录都取出来依次匹配的组合加入结果集并返回给用户。</a:t>
            </a:r>
            <a:endParaRPr lang="en-US" sz="1500" dirty="0"/>
          </a:p>
        </p:txBody>
      </p:sp>
      <p:pic>
        <p:nvPicPr>
          <p:cNvPr id="5" name="Object 4" descr="https://fynotefile.oss-cn-zhangjiakou.aliyuncs.com/fynote/fyfile/5983/69830/2b35c7e2cd3f4f789626c5b7a85b0abe.png">    </p:cNvPr>
          <p:cNvPicPr>
            <a:picLocks noChangeAspect="1"/>
          </p:cNvPicPr>
          <p:nvPr/>
        </p:nvPicPr>
        <p:blipFill>
          <a:blip r:embed="rId2"/>
          <a:stretch>
            <a:fillRect/>
          </a:stretch>
        </p:blipFill>
        <p:spPr>
          <a:xfrm>
            <a:off x="916194" y="2097978"/>
            <a:ext cx="6095089" cy="288078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连接过程简介</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09957" y="784481"/>
            <a:ext cx="8934043" cy="1578483"/>
          </a:xfrm>
          <a:prstGeom prst="rect">
            <a:avLst/>
          </a:prstGeom>
          <a:noFill/>
          <a:ln/>
        </p:spPr>
        <p:txBody>
          <a:bodyPr wrap="square" rtlCol="0" anchor="ctr"/>
          <a:lstStyle/>
          <a:p>
            <a:pPr>
              <a:lnSpc>
                <a:spcPct val="150000"/>
              </a:lnSpc>
            </a:pPr>
            <a:r>
              <a:rPr lang="en-US" sz="2100" b="1" dirty="0">
                <a:solidFill>
                  <a:srgbClr val="333333"/>
                </a:solidFill>
                <a:latin typeface="微软雅黑 Light" pitchFamily="34" charset="0"/>
                <a:ea typeface="微软雅黑 Light" pitchFamily="34" charset="-122"/>
                <a:cs typeface="微软雅黑 Light" pitchFamily="34" charset="-120"/>
              </a:rPr>
              <a:t>两表连接的过程</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确定驱动表(t1)</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遍历驱动表结果，到被驱动表(t2)中查找匹配记录</a:t>
            </a:r>
            <a:endParaRPr lang="en-US" sz="1500" dirty="0"/>
          </a:p>
        </p:txBody>
      </p:sp>
      <p:pic>
        <p:nvPicPr>
          <p:cNvPr id="5" name="Object 4" descr="https://fynotefile.oss-cn-zhangjiakou.aliyuncs.com/fynote/fyfile/5983/69830/c2d2de3763744626930fa9b01ff8ae31.png">    </p:cNvPr>
          <p:cNvPicPr>
            <a:picLocks noChangeAspect="1"/>
          </p:cNvPicPr>
          <p:nvPr/>
        </p:nvPicPr>
        <p:blipFill>
          <a:blip r:embed="rId2"/>
          <a:stretch>
            <a:fillRect/>
          </a:stretch>
        </p:blipFill>
        <p:spPr>
          <a:xfrm>
            <a:off x="-90616" y="2459783"/>
            <a:ext cx="9144000" cy="257556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连接查询</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09957" y="784481"/>
            <a:ext cx="2083336" cy="2840355"/>
          </a:xfrm>
          <a:prstGeom prst="rect">
            <a:avLst/>
          </a:prstGeom>
          <a:noFill/>
          <a:ln/>
        </p:spPr>
        <p:txBody>
          <a:bodyPr wrap="square" rtlCol="0" anchor="ctr"/>
          <a:lstStyle/>
          <a:p>
            <a:pPr>
              <a:lnSpc>
                <a:spcPct val="150000"/>
              </a:lnSpc>
            </a:pPr>
            <a:r>
              <a:rPr lang="en-US" sz="2100" b="1" dirty="0">
                <a:solidFill>
                  <a:srgbClr val="333333"/>
                </a:solidFill>
                <a:latin typeface="微软雅黑 Light" pitchFamily="34" charset="0"/>
                <a:ea typeface="微软雅黑 Light" pitchFamily="34" charset="-122"/>
                <a:cs typeface="微软雅黑 Light" pitchFamily="34" charset="-120"/>
              </a:rPr>
              <a:t>内连接与外连接</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左外连接</a:t>
            </a:r>
            <a:endParaRPr lang="en-US" sz="1500" dirty="0"/>
          </a:p>
          <a:p>
            <a:pPr>
              <a:lnSpc>
                <a:spcPct val="150000"/>
              </a:lnSpc>
            </a:pP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右外连接</a:t>
            </a:r>
            <a:endParaRPr lang="en-US" sz="1500" dirty="0"/>
          </a:p>
          <a:p>
            <a:pPr>
              <a:lnSpc>
                <a:spcPct val="150000"/>
              </a:lnSpc>
            </a:pP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内连接</a:t>
            </a:r>
            <a:endParaRPr lang="en-US" sz="1500" dirty="0"/>
          </a:p>
        </p:txBody>
      </p:sp>
      <p:pic>
        <p:nvPicPr>
          <p:cNvPr id="5" name="Object 4" descr="https://fynotefile.oss-cn-zhangjiakou.aliyuncs.com/fynote/fyfile/5983/69830/46ada835cf8d4b56a8c3f26b7f420bad.png">    </p:cNvPr>
          <p:cNvPicPr>
            <a:picLocks noChangeAspect="1"/>
          </p:cNvPicPr>
          <p:nvPr/>
        </p:nvPicPr>
        <p:blipFill>
          <a:blip r:embed="rId2"/>
          <a:stretch>
            <a:fillRect/>
          </a:stretch>
        </p:blipFill>
        <p:spPr>
          <a:xfrm>
            <a:off x="1713953" y="1433935"/>
            <a:ext cx="7315747" cy="427690"/>
          </a:xfrm>
          <a:prstGeom prst="rect">
            <a:avLst/>
          </a:prstGeom>
        </p:spPr>
      </p:pic>
      <p:pic>
        <p:nvPicPr>
          <p:cNvPr id="6" name="Object 5" descr="https://fynotefile.oss-cn-zhangjiakou.aliyuncs.com/fynote/fyfile/5983/69830/eeade80fcbac44a58ab7e47466137376.png">    </p:cNvPr>
          <p:cNvPicPr>
            <a:picLocks noChangeAspect="1"/>
          </p:cNvPicPr>
          <p:nvPr/>
        </p:nvPicPr>
        <p:blipFill>
          <a:blip r:embed="rId3"/>
          <a:stretch>
            <a:fillRect/>
          </a:stretch>
        </p:blipFill>
        <p:spPr>
          <a:xfrm>
            <a:off x="1777480" y="2323676"/>
            <a:ext cx="7188693" cy="339908"/>
          </a:xfrm>
          <a:prstGeom prst="rect">
            <a:avLst/>
          </a:prstGeom>
        </p:spPr>
      </p:pic>
      <p:pic>
        <p:nvPicPr>
          <p:cNvPr id="7" name="Object 6" descr="https://fynotefile.oss-cn-zhangjiakou.aliyuncs.com/fynote/fyfile/5983/69830/1b6d32bfe0c8486183079aa1778e64d2.png">    </p:cNvPr>
          <p:cNvPicPr>
            <a:picLocks noChangeAspect="1"/>
          </p:cNvPicPr>
          <p:nvPr/>
        </p:nvPicPr>
        <p:blipFill>
          <a:blip r:embed="rId4"/>
          <a:stretch>
            <a:fillRect/>
          </a:stretch>
        </p:blipFill>
        <p:spPr>
          <a:xfrm>
            <a:off x="1777480" y="3262013"/>
            <a:ext cx="3657600" cy="154533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MySQL对连接的执行</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59ad673308e547228695731a44125cab.png">    </p:cNvPr>
          <p:cNvPicPr>
            <a:picLocks noChangeAspect="1"/>
          </p:cNvPicPr>
          <p:nvPr/>
        </p:nvPicPr>
        <p:blipFill>
          <a:blip r:embed="rId2"/>
          <a:stretch>
            <a:fillRect/>
          </a:stretch>
        </p:blipFill>
        <p:spPr>
          <a:xfrm>
            <a:off x="0" y="2103978"/>
            <a:ext cx="9144000" cy="3039522"/>
          </a:xfrm>
          <a:prstGeom prst="rect">
            <a:avLst/>
          </a:prstGeom>
        </p:spPr>
      </p:pic>
      <p:sp>
        <p:nvSpPr>
          <p:cNvPr id="5" name="Object4"/>
          <p:cNvSpPr/>
          <p:nvPr/>
        </p:nvSpPr>
        <p:spPr>
          <a:xfrm>
            <a:off x="122348" y="1107452"/>
            <a:ext cx="4160192" cy="512064"/>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嵌套循环连接（Nested-LoopJoin）</a:t>
            </a:r>
            <a:endParaRPr lang="en-US" sz="15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MySQL对连接的执行</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81331" y="861352"/>
            <a:ext cx="4160192" cy="512064"/>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使用索引加快连接速度</a:t>
            </a:r>
            <a:endParaRPr lang="en-US" sz="1500" dirty="0"/>
          </a:p>
        </p:txBody>
      </p:sp>
      <p:sp>
        <p:nvSpPr>
          <p:cNvPr id="5" name="Object4"/>
          <p:cNvSpPr/>
          <p:nvPr/>
        </p:nvSpPr>
        <p:spPr>
          <a:xfrm>
            <a:off x="136020" y="1554371"/>
            <a:ext cx="6716902" cy="512064"/>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基于块的嵌套循环连接（Block Nested-Loop Join）</a:t>
            </a:r>
            <a:endParaRPr lang="en-US" sz="1500" dirty="0"/>
          </a:p>
        </p:txBody>
      </p:sp>
      <p:pic>
        <p:nvPicPr>
          <p:cNvPr id="6" name="Object 5" descr="https://fynotefile.oss-cn-zhangjiakou.aliyuncs.com/fynote/fyfile/5983/69830/a556596a3bb94efb8aaf169b526baa4f.png">    </p:cNvPr>
          <p:cNvPicPr>
            <a:picLocks noChangeAspect="1"/>
          </p:cNvPicPr>
          <p:nvPr/>
        </p:nvPicPr>
        <p:blipFill>
          <a:blip r:embed="rId2"/>
          <a:stretch>
            <a:fillRect/>
          </a:stretch>
        </p:blipFill>
        <p:spPr>
          <a:xfrm>
            <a:off x="286415" y="2159971"/>
            <a:ext cx="6929096" cy="2870286"/>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MySQL的查询成本计算</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81331" y="861352"/>
            <a:ext cx="4160192" cy="1353312"/>
          </a:xfrm>
          <a:prstGeom prst="rect">
            <a:avLst/>
          </a:prstGeom>
          <a:noFill/>
          <a:ln/>
        </p:spPr>
        <p:txBody>
          <a:bodyPr wrap="square" rtlCol="0" anchor="ctr"/>
          <a:lstStyle/>
          <a:p>
            <a:pPr>
              <a:lnSpc>
                <a:spcPct val="150000"/>
              </a:lnSpc>
            </a:pPr>
            <a:r>
              <a:rPr lang="en-US" sz="1800" b="1" dirty="0">
                <a:solidFill>
                  <a:srgbClr val="333333"/>
                </a:solidFill>
                <a:latin typeface="Microsoft Yahei" pitchFamily="34" charset="0"/>
                <a:ea typeface="Microsoft Yahei" pitchFamily="34" charset="-122"/>
                <a:cs typeface="Microsoft Yahei" pitchFamily="34" charset="-120"/>
              </a:rPr>
              <a:t>什么是成本？</a:t>
            </a:r>
            <a:endParaRPr lang="en-US" sz="1500" dirty="0"/>
          </a:p>
          <a:p>
            <a:pPr>
              <a:lnSpc>
                <a:spcPct val="150000"/>
              </a:lnSpc>
            </a:pPr>
            <a:r>
              <a:rPr lang="en-US" sz="1500" dirty="0">
                <a:solidFill>
                  <a:srgbClr val="333333"/>
                </a:solidFill>
                <a:latin typeface="Microsoft Yahei" pitchFamily="34" charset="0"/>
                <a:ea typeface="Microsoft Yahei" pitchFamily="34" charset="-122"/>
                <a:cs typeface="Microsoft Yahei" pitchFamily="34" charset="-120"/>
              </a:rPr>
              <a:t>I/O成本(1.0)</a:t>
            </a:r>
            <a:endParaRPr lang="en-US" sz="1500" dirty="0"/>
          </a:p>
          <a:p>
            <a:pPr>
              <a:lnSpc>
                <a:spcPct val="150000"/>
              </a:lnSpc>
            </a:pPr>
            <a:r>
              <a:rPr lang="en-US" sz="1500" dirty="0">
                <a:solidFill>
                  <a:srgbClr val="333333"/>
                </a:solidFill>
                <a:latin typeface="Microsoft Yahei" pitchFamily="34" charset="0"/>
                <a:ea typeface="Microsoft Yahei" pitchFamily="34" charset="-122"/>
                <a:cs typeface="Microsoft Yahei" pitchFamily="34" charset="-120"/>
              </a:rPr>
              <a:t>CPU成本(0.2)</a:t>
            </a:r>
            <a:endParaRPr lang="en-US" sz="1500" dirty="0"/>
          </a:p>
        </p:txBody>
      </p:sp>
      <p:sp>
        <p:nvSpPr>
          <p:cNvPr id="5" name="Object4"/>
          <p:cNvSpPr/>
          <p:nvPr/>
        </p:nvSpPr>
        <p:spPr>
          <a:xfrm>
            <a:off x="81331" y="2315718"/>
            <a:ext cx="1972632" cy="512064"/>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单表查询的成本</a:t>
            </a:r>
            <a:endParaRPr lang="en-US" sz="1500" dirty="0"/>
          </a:p>
        </p:txBody>
      </p:sp>
      <p:sp>
        <p:nvSpPr>
          <p:cNvPr id="6" name="Object5"/>
          <p:cNvSpPr/>
          <p:nvPr/>
        </p:nvSpPr>
        <p:spPr>
          <a:xfrm>
            <a:off x="3331060" y="944227"/>
            <a:ext cx="5812940" cy="1792224"/>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基于成本的优化步骤</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1、根据搜索条件，找出所有可能使用的索引</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2、计算全表扫描的代价</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3、计算使用不同索引执行查询的代价</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4、对比各种执行方案的代价，找出成本最低的那一个</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2300"/>
            <a:ext cx="9144000" cy="4663887"/>
          </a:xfrm>
          <a:prstGeom prst="rect">
            <a:avLst/>
          </a:prstGeom>
        </p:spPr>
      </p:pic>
      <p:sp>
        <p:nvSpPr>
          <p:cNvPr id="3" name="Object2"/>
          <p:cNvSpPr/>
          <p:nvPr/>
        </p:nvSpPr>
        <p:spPr>
          <a:xfrm>
            <a:off x="339164" y="1422673"/>
            <a:ext cx="8194884" cy="906971"/>
          </a:xfrm>
          <a:prstGeom prst="rect">
            <a:avLst/>
          </a:prstGeom>
          <a:noFill/>
          <a:ln/>
        </p:spPr>
        <p:txBody>
          <a:bodyPr wrap="square" rtlCol="0" anchor="ctr"/>
          <a:lstStyle/>
          <a:p>
            <a:pPr algn="ctr">
              <a:lnSpc>
                <a:spcPct val="90000"/>
              </a:lnSpc>
            </a:pPr>
            <a:r>
              <a:rPr lang="en-US" sz="5000" b="1" dirty="0">
                <a:solidFill>
                  <a:srgbClr val="666666"/>
                </a:solidFill>
                <a:latin typeface="Microsoft Yahei" pitchFamily="34" charset="0"/>
                <a:ea typeface="Microsoft Yahei" pitchFamily="34" charset="-122"/>
                <a:cs typeface="Microsoft Yahei" pitchFamily="34" charset="-120"/>
              </a:rPr>
              <a:t>一、MySQL体系架构</a:t>
            </a: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7090163" y="-2300"/>
            <a:ext cx="2372320" cy="1829940"/>
          </a:xfrm>
          <a:prstGeom prst="rect">
            <a:avLst/>
          </a:prstGeom>
        </p:spPr>
      </p:pic>
      <p:pic>
        <p:nvPicPr>
          <p:cNvPr id="7" name="Object 6"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8" name="Object 7"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9" name="Object 8"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Explain与查询成本</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86415" y="1012589"/>
            <a:ext cx="5812940" cy="1207008"/>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EXPLAIN输出成本</a:t>
            </a:r>
            <a:endParaRPr lang="en-US" sz="1500" dirty="0"/>
          </a:p>
          <a:p>
            <a:endParaRPr lang="en-US" sz="1500" dirty="0"/>
          </a:p>
          <a:p>
            <a:r>
              <a:rPr lang="en-US" sz="1800" b="1" dirty="0">
                <a:solidFill>
                  <a:srgbClr val="333333"/>
                </a:solidFill>
                <a:latin typeface="Microsoft Yahei" pitchFamily="34" charset="0"/>
                <a:ea typeface="Microsoft Yahei" pitchFamily="34" charset="-122"/>
                <a:cs typeface="Microsoft Yahei" pitchFamily="34" charset="-120"/>
              </a:rPr>
              <a:t>Optimizer Trace</a:t>
            </a:r>
            <a:endParaRPr lang="en-US" sz="15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连接查询成本</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86415" y="1012589"/>
            <a:ext cx="5812940" cy="3209544"/>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两表连接的成本分析</a:t>
            </a:r>
            <a:endParaRPr lang="en-US" sz="1500" dirty="0"/>
          </a:p>
          <a:p>
            <a:r>
              <a:rPr lang="en-US" sz="1800" dirty="0">
                <a:solidFill>
                  <a:srgbClr val="333333"/>
                </a:solidFill>
                <a:latin typeface="Microsoft Yahei" pitchFamily="34" charset="0"/>
                <a:ea typeface="Microsoft Yahei" pitchFamily="34" charset="-122"/>
                <a:cs typeface="Microsoft Yahei" pitchFamily="34" charset="-120"/>
              </a:rPr>
              <a:t>使用s1作为驱动表的情况</a:t>
            </a:r>
            <a:endParaRPr lang="en-US" sz="1500" dirty="0"/>
          </a:p>
          <a:p>
            <a:r>
              <a:rPr lang="en-US" sz="1800" dirty="0">
                <a:solidFill>
                  <a:srgbClr val="333333"/>
                </a:solidFill>
                <a:latin typeface="Microsoft Yahei" pitchFamily="34" charset="0"/>
                <a:ea typeface="Microsoft Yahei" pitchFamily="34" charset="-122"/>
                <a:cs typeface="Microsoft Yahei" pitchFamily="34" charset="-120"/>
              </a:rPr>
              <a:t>使用s2作为驱动表的情况</a:t>
            </a:r>
            <a:endParaRPr lang="en-US" sz="1500" dirty="0"/>
          </a:p>
          <a:p>
            <a:endParaRPr lang="en-US" sz="1500" dirty="0"/>
          </a:p>
          <a:p>
            <a:r>
              <a:rPr lang="en-US" sz="1800" b="1" dirty="0">
                <a:solidFill>
                  <a:srgbClr val="333333"/>
                </a:solidFill>
                <a:latin typeface="Microsoft Yahei" pitchFamily="34" charset="0"/>
                <a:ea typeface="Microsoft Yahei" pitchFamily="34" charset="-122"/>
                <a:cs typeface="Microsoft Yahei" pitchFamily="34" charset="-120"/>
              </a:rPr>
              <a:t>EXPLAIN输出连接成本</a:t>
            </a:r>
            <a:endParaRPr lang="en-US" sz="1500" dirty="0"/>
          </a:p>
          <a:p>
            <a:endParaRPr lang="en-US" sz="1500" dirty="0"/>
          </a:p>
          <a:p>
            <a:r>
              <a:rPr lang="en-US" sz="1800" b="1" dirty="0">
                <a:solidFill>
                  <a:srgbClr val="333333"/>
                </a:solidFill>
                <a:latin typeface="Microsoft Yahei" pitchFamily="34" charset="0"/>
                <a:ea typeface="Microsoft Yahei" pitchFamily="34" charset="-122"/>
                <a:cs typeface="Microsoft Yahei" pitchFamily="34" charset="-120"/>
              </a:rPr>
              <a:t>多表连接的成本分析</a:t>
            </a:r>
            <a:endParaRPr lang="en-US" sz="1500" dirty="0"/>
          </a:p>
          <a:p>
            <a:endParaRPr lang="en-US" sz="1500" dirty="0"/>
          </a:p>
          <a:p>
            <a:r>
              <a:rPr lang="en-US" sz="1800" b="1" dirty="0">
                <a:solidFill>
                  <a:srgbClr val="333333"/>
                </a:solidFill>
                <a:latin typeface="Microsoft Yahei" pitchFamily="34" charset="0"/>
                <a:ea typeface="Microsoft Yahei" pitchFamily="34" charset="-122"/>
                <a:cs typeface="Microsoft Yahei" pitchFamily="34" charset="-120"/>
              </a:rPr>
              <a:t>调节成本常数</a:t>
            </a:r>
            <a:endParaRPr lang="en-US" sz="15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MySQL查询重写规则</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86415" y="1012589"/>
            <a:ext cx="5812940" cy="2834640"/>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条件化简</a:t>
            </a:r>
            <a:endParaRPr lang="en-US" sz="1500" dirty="0"/>
          </a:p>
          <a:p>
            <a:endParaRPr lang="en-US" sz="1500" dirty="0"/>
          </a:p>
          <a:p>
            <a:r>
              <a:rPr lang="en-US" sz="1800" b="1" dirty="0">
                <a:solidFill>
                  <a:srgbClr val="333333"/>
                </a:solidFill>
                <a:latin typeface="Microsoft Yahei" pitchFamily="34" charset="0"/>
                <a:ea typeface="Microsoft Yahei" pitchFamily="34" charset="-122"/>
                <a:cs typeface="Microsoft Yahei" pitchFamily="34" charset="-120"/>
              </a:rPr>
              <a:t>外连接消除</a:t>
            </a:r>
            <a:endParaRPr lang="en-US" sz="1500" dirty="0"/>
          </a:p>
          <a:p>
            <a:endParaRPr lang="en-US" sz="1500" dirty="0"/>
          </a:p>
          <a:p>
            <a:r>
              <a:rPr lang="en-US" sz="1800" b="1" dirty="0">
                <a:solidFill>
                  <a:srgbClr val="333333"/>
                </a:solidFill>
                <a:latin typeface="Microsoft Yahei" pitchFamily="34" charset="0"/>
                <a:ea typeface="Microsoft Yahei" pitchFamily="34" charset="-122"/>
                <a:cs typeface="Microsoft Yahei" pitchFamily="34" charset="-120"/>
              </a:rPr>
              <a:t>子查询详解</a:t>
            </a:r>
            <a:endParaRPr lang="en-US" sz="1500" dirty="0"/>
          </a:p>
          <a:p>
            <a:r>
              <a:rPr lang="en-US" sz="1800" dirty="0">
                <a:solidFill>
                  <a:srgbClr val="333333"/>
                </a:solidFill>
                <a:latin typeface="Microsoft Yahei" pitchFamily="34" charset="0"/>
                <a:ea typeface="Microsoft Yahei" pitchFamily="34" charset="-122"/>
                <a:cs typeface="Microsoft Yahei" pitchFamily="34" charset="-120"/>
              </a:rPr>
              <a:t>子查询语法和子查询的分类</a:t>
            </a:r>
            <a:endParaRPr lang="en-US" sz="1500" dirty="0"/>
          </a:p>
          <a:p>
            <a:r>
              <a:rPr lang="en-US" sz="1800" dirty="0">
                <a:solidFill>
                  <a:srgbClr val="333333"/>
                </a:solidFill>
                <a:latin typeface="Microsoft Yahei" pitchFamily="34" charset="0"/>
                <a:ea typeface="Microsoft Yahei" pitchFamily="34" charset="-122"/>
                <a:cs typeface="Microsoft Yahei" pitchFamily="34" charset="-120"/>
              </a:rPr>
              <a:t>子查询在MySQL中是怎么执行的</a:t>
            </a:r>
            <a:endParaRPr lang="en-US" sz="1500" dirty="0"/>
          </a:p>
          <a:p>
            <a:endParaRPr lang="en-US" sz="15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2300"/>
            <a:ext cx="9144000" cy="4663887"/>
          </a:xfrm>
          <a:prstGeom prst="rect">
            <a:avLst/>
          </a:prstGeom>
        </p:spPr>
      </p:pic>
      <p:sp>
        <p:nvSpPr>
          <p:cNvPr id="3" name="Object2"/>
          <p:cNvSpPr/>
          <p:nvPr/>
        </p:nvSpPr>
        <p:spPr>
          <a:xfrm>
            <a:off x="339164" y="1422673"/>
            <a:ext cx="8194884" cy="906971"/>
          </a:xfrm>
          <a:prstGeom prst="rect">
            <a:avLst/>
          </a:prstGeom>
          <a:noFill/>
          <a:ln/>
        </p:spPr>
        <p:txBody>
          <a:bodyPr wrap="square" rtlCol="0" anchor="ctr"/>
          <a:lstStyle/>
          <a:p>
            <a:pPr algn="ctr">
              <a:lnSpc>
                <a:spcPct val="90000"/>
              </a:lnSpc>
            </a:pPr>
            <a:r>
              <a:rPr lang="en-US" sz="5000" b="1" dirty="0">
                <a:solidFill>
                  <a:srgbClr val="666666"/>
                </a:solidFill>
                <a:latin typeface="Microsoft Yahei" pitchFamily="34" charset="0"/>
                <a:ea typeface="Microsoft Yahei" pitchFamily="34" charset="-122"/>
                <a:cs typeface="Microsoft Yahei" pitchFamily="34" charset="-120"/>
              </a:rPr>
              <a:t>四、InnoDB引擎底层解析</a:t>
            </a: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7090163" y="-2300"/>
            <a:ext cx="2372320" cy="1829940"/>
          </a:xfrm>
          <a:prstGeom prst="rect">
            <a:avLst/>
          </a:prstGeom>
        </p:spPr>
      </p:pic>
      <p:pic>
        <p:nvPicPr>
          <p:cNvPr id="7" name="Object 6"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8" name="Object 7"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9" name="Object 8"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
        <p:nvSpPr>
          <p:cNvPr id="10" name="Object9"/>
          <p:cNvSpPr/>
          <p:nvPr/>
        </p:nvSpPr>
        <p:spPr>
          <a:xfrm>
            <a:off x="2986019" y="2735817"/>
            <a:ext cx="3978624" cy="1280160"/>
          </a:xfrm>
          <a:prstGeom prst="rect">
            <a:avLst/>
          </a:prstGeom>
          <a:noFill/>
          <a:ln/>
        </p:spPr>
        <p:txBody>
          <a:bodyPr wrap="square" rtlCol="0" anchor="ctr"/>
          <a:lstStyle/>
          <a:p>
            <a:r>
              <a:rPr lang="en-US" sz="1500" b="1" dirty="0">
                <a:solidFill>
                  <a:srgbClr val="333333"/>
                </a:solidFill>
                <a:latin typeface="Microsoft Yahei" pitchFamily="34" charset="0"/>
                <a:ea typeface="Microsoft Yahei" pitchFamily="34" charset="-122"/>
                <a:cs typeface="Microsoft Yahei" pitchFamily="34" charset="-120"/>
              </a:rPr>
              <a:t>InnoDB的三大特性：</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双写机制</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Buffer Pool</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自适应Hash索引</a:t>
            </a:r>
            <a:endParaRPr lang="en-US" sz="15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InnoDB的存储结构</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08fb13c5eac94e6a945895b6775e3dae.png">    </p:cNvPr>
          <p:cNvPicPr>
            <a:picLocks noChangeAspect="1"/>
          </p:cNvPicPr>
          <p:nvPr/>
        </p:nvPicPr>
        <p:blipFill>
          <a:blip r:embed="rId2"/>
          <a:stretch>
            <a:fillRect/>
          </a:stretch>
        </p:blipFill>
        <p:spPr>
          <a:xfrm>
            <a:off x="479509" y="725580"/>
            <a:ext cx="8070223" cy="4235701"/>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1868684" y="0"/>
            <a:ext cx="5879528"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InnoDB记录存储结构和索引页结构</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157bfc9b326741de955811dc312e8778.png">    </p:cNvPr>
          <p:cNvPicPr>
            <a:picLocks noChangeAspect="1"/>
          </p:cNvPicPr>
          <p:nvPr/>
        </p:nvPicPr>
        <p:blipFill>
          <a:blip r:embed="rId2"/>
          <a:stretch>
            <a:fillRect/>
          </a:stretch>
        </p:blipFill>
        <p:spPr>
          <a:xfrm>
            <a:off x="1419739" y="1152949"/>
            <a:ext cx="7663608" cy="3801453"/>
          </a:xfrm>
          <a:prstGeom prst="rect">
            <a:avLst/>
          </a:prstGeom>
        </p:spPr>
      </p:pic>
      <p:sp>
        <p:nvSpPr>
          <p:cNvPr id="5" name="Object4"/>
          <p:cNvSpPr/>
          <p:nvPr/>
        </p:nvSpPr>
        <p:spPr>
          <a:xfrm>
            <a:off x="91324" y="737167"/>
            <a:ext cx="3586614" cy="1609344"/>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行格式</a:t>
            </a:r>
            <a:endParaRPr lang="en-US" sz="1500" dirty="0"/>
          </a:p>
          <a:p>
            <a:r>
              <a:rPr lang="en-US" sz="1400" dirty="0">
                <a:solidFill>
                  <a:srgbClr val="333333"/>
                </a:solidFill>
                <a:latin typeface="Microsoft Yahei" pitchFamily="34" charset="0"/>
                <a:ea typeface="Microsoft Yahei" pitchFamily="34" charset="-122"/>
                <a:cs typeface="Microsoft Yahei" pitchFamily="34" charset="-120"/>
              </a:rPr>
              <a:t>COMPACT</a:t>
            </a:r>
            <a:endParaRPr lang="en-US" sz="1500" dirty="0"/>
          </a:p>
          <a:p>
            <a:r>
              <a:rPr lang="en-US" sz="1400" dirty="0">
                <a:solidFill>
                  <a:srgbClr val="333333"/>
                </a:solidFill>
                <a:latin typeface="Microsoft Yahei" pitchFamily="34" charset="0"/>
                <a:ea typeface="Microsoft Yahei" pitchFamily="34" charset="-122"/>
                <a:cs typeface="Microsoft Yahei" pitchFamily="34" charset="-120"/>
              </a:rPr>
              <a:t>Redundant</a:t>
            </a:r>
            <a:endParaRPr lang="en-US" sz="1500" dirty="0"/>
          </a:p>
          <a:p>
            <a:r>
              <a:rPr lang="en-US" sz="1400" dirty="0">
                <a:solidFill>
                  <a:srgbClr val="333333"/>
                </a:solidFill>
                <a:latin typeface="Microsoft Yahei" pitchFamily="34" charset="0"/>
                <a:ea typeface="Microsoft Yahei" pitchFamily="34" charset="-122"/>
                <a:cs typeface="Microsoft Yahei" pitchFamily="34" charset="-120"/>
              </a:rPr>
              <a:t>Dynamic</a:t>
            </a:r>
            <a:endParaRPr lang="en-US" sz="1500" dirty="0"/>
          </a:p>
          <a:p>
            <a:r>
              <a:rPr lang="en-US" sz="1400" dirty="0">
                <a:solidFill>
                  <a:srgbClr val="333333"/>
                </a:solidFill>
                <a:latin typeface="Microsoft Yahei" pitchFamily="34" charset="0"/>
                <a:ea typeface="Microsoft Yahei" pitchFamily="34" charset="-122"/>
                <a:cs typeface="Microsoft Yahei" pitchFamily="34" charset="-120"/>
              </a:rPr>
              <a:t>Compressed</a:t>
            </a:r>
            <a:endParaRPr lang="en-US" sz="1500" dirty="0"/>
          </a:p>
        </p:txBody>
      </p:sp>
      <p:sp>
        <p:nvSpPr>
          <p:cNvPr id="6" name="Object5"/>
          <p:cNvSpPr/>
          <p:nvPr/>
        </p:nvSpPr>
        <p:spPr>
          <a:xfrm>
            <a:off x="91324" y="2596475"/>
            <a:ext cx="1182936" cy="512064"/>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数据溢出</a:t>
            </a:r>
            <a:endParaRPr lang="en-US" sz="15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1868684" y="0"/>
            <a:ext cx="5879528"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索引页格式</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e6f08724c16c4a349835da0892847861.png">    </p:cNvPr>
          <p:cNvPicPr>
            <a:picLocks noChangeAspect="1"/>
          </p:cNvPicPr>
          <p:nvPr/>
        </p:nvPicPr>
        <p:blipFill>
          <a:blip r:embed="rId2"/>
          <a:stretch>
            <a:fillRect/>
          </a:stretch>
        </p:blipFill>
        <p:spPr>
          <a:xfrm>
            <a:off x="286415" y="1227314"/>
            <a:ext cx="2387454" cy="3193812"/>
          </a:xfrm>
          <a:prstGeom prst="rect">
            <a:avLst/>
          </a:prstGeom>
        </p:spPr>
      </p:pic>
      <p:pic>
        <p:nvPicPr>
          <p:cNvPr id="5" name="Object 4" descr="https://fynotefile.oss-cn-zhangjiakou.aliyuncs.com/fynote/fyfile/5983/69830/40900606925448c085c2f60708817732.png">    </p:cNvPr>
          <p:cNvPicPr>
            <a:picLocks noChangeAspect="1"/>
          </p:cNvPicPr>
          <p:nvPr/>
        </p:nvPicPr>
        <p:blipFill>
          <a:blip r:embed="rId3"/>
          <a:stretch>
            <a:fillRect/>
          </a:stretch>
        </p:blipFill>
        <p:spPr>
          <a:xfrm>
            <a:off x="2800103" y="737847"/>
            <a:ext cx="6090730" cy="3683279"/>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1868684" y="0"/>
            <a:ext cx="5879528"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InnoDB的表空间</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f617dc6aceca491283a781801e0935ad.png">    </p:cNvPr>
          <p:cNvPicPr>
            <a:picLocks noChangeAspect="1"/>
          </p:cNvPicPr>
          <p:nvPr/>
        </p:nvPicPr>
        <p:blipFill>
          <a:blip r:embed="rId2"/>
          <a:stretch>
            <a:fillRect/>
          </a:stretch>
        </p:blipFill>
        <p:spPr>
          <a:xfrm>
            <a:off x="3167332" y="962514"/>
            <a:ext cx="5688394" cy="3859661"/>
          </a:xfrm>
          <a:prstGeom prst="rect">
            <a:avLst/>
          </a:prstGeom>
        </p:spPr>
      </p:pic>
      <p:sp>
        <p:nvSpPr>
          <p:cNvPr id="5" name="Object4"/>
          <p:cNvSpPr/>
          <p:nvPr/>
        </p:nvSpPr>
        <p:spPr>
          <a:xfrm>
            <a:off x="286415" y="1012589"/>
            <a:ext cx="2519355" cy="2882075"/>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独立表空间结构</a:t>
            </a:r>
            <a:endParaRPr lang="en-US" sz="1500" dirty="0"/>
          </a:p>
          <a:p>
            <a:pPr>
              <a:lnSpc>
                <a:spcPct val="135000"/>
              </a:lnSpc>
            </a:pPr>
            <a:r>
              <a:rPr lang="en-US" sz="1800" dirty="0">
                <a:solidFill>
                  <a:srgbClr val="333333"/>
                </a:solidFill>
                <a:latin typeface="Microsoft Yahei" pitchFamily="34" charset="0"/>
                <a:ea typeface="Microsoft Yahei" pitchFamily="34" charset="-122"/>
                <a:cs typeface="Microsoft Yahei" pitchFamily="34" charset="-120"/>
              </a:rPr>
              <a:t>行</a:t>
            </a:r>
            <a:endParaRPr lang="en-US" sz="1500" dirty="0"/>
          </a:p>
          <a:p>
            <a:pPr>
              <a:lnSpc>
                <a:spcPct val="135000"/>
              </a:lnSpc>
            </a:pPr>
            <a:r>
              <a:rPr lang="en-US" sz="1800" dirty="0">
                <a:solidFill>
                  <a:srgbClr val="333333"/>
                </a:solidFill>
                <a:latin typeface="Microsoft Yahei" pitchFamily="34" charset="0"/>
                <a:ea typeface="Microsoft Yahei" pitchFamily="34" charset="-122"/>
                <a:cs typeface="Microsoft Yahei" pitchFamily="34" charset="-120"/>
              </a:rPr>
              <a:t>页</a:t>
            </a:r>
            <a:endParaRPr lang="en-US" sz="1500" dirty="0"/>
          </a:p>
          <a:p>
            <a:pPr>
              <a:lnSpc>
                <a:spcPct val="135000"/>
              </a:lnSpc>
            </a:pPr>
            <a:r>
              <a:rPr lang="en-US" sz="1800" dirty="0">
                <a:solidFill>
                  <a:srgbClr val="333333"/>
                </a:solidFill>
                <a:latin typeface="Microsoft Yahei" pitchFamily="34" charset="0"/>
                <a:ea typeface="Microsoft Yahei" pitchFamily="34" charset="-122"/>
                <a:cs typeface="Microsoft Yahei" pitchFamily="34" charset="-120"/>
              </a:rPr>
              <a:t>区（extent）</a:t>
            </a:r>
            <a:endParaRPr lang="en-US" sz="1500" dirty="0"/>
          </a:p>
          <a:p>
            <a:pPr>
              <a:lnSpc>
                <a:spcPct val="135000"/>
              </a:lnSpc>
            </a:pPr>
            <a:r>
              <a:rPr lang="en-US" sz="1800" dirty="0">
                <a:solidFill>
                  <a:srgbClr val="333333"/>
                </a:solidFill>
                <a:latin typeface="Microsoft Yahei" pitchFamily="34" charset="0"/>
                <a:ea typeface="Microsoft Yahei" pitchFamily="34" charset="-122"/>
                <a:cs typeface="Microsoft Yahei" pitchFamily="34" charset="-120"/>
              </a:rPr>
              <a:t>组</a:t>
            </a:r>
            <a:endParaRPr lang="en-US" sz="1500" dirty="0"/>
          </a:p>
          <a:p>
            <a:pPr>
              <a:lnSpc>
                <a:spcPct val="135000"/>
              </a:lnSpc>
            </a:pPr>
            <a:r>
              <a:rPr lang="en-US" sz="1800" dirty="0">
                <a:solidFill>
                  <a:srgbClr val="333333"/>
                </a:solidFill>
                <a:latin typeface="Microsoft Yahei" pitchFamily="34" charset="0"/>
                <a:ea typeface="Microsoft Yahei" pitchFamily="34" charset="-122"/>
                <a:cs typeface="Microsoft Yahei" pitchFamily="34" charset="-120"/>
              </a:rPr>
              <a:t>段（segment）</a:t>
            </a:r>
            <a:endParaRPr lang="en-US" sz="1500" dirty="0"/>
          </a:p>
          <a:p>
            <a:pPr>
              <a:lnSpc>
                <a:spcPct val="135000"/>
              </a:lnSpc>
            </a:pPr>
            <a:endParaRPr lang="en-US" sz="1500" dirty="0"/>
          </a:p>
        </p:txBody>
      </p:sp>
      <p:sp>
        <p:nvSpPr>
          <p:cNvPr id="6" name="Object5"/>
          <p:cNvSpPr/>
          <p:nvPr/>
        </p:nvSpPr>
        <p:spPr>
          <a:xfrm>
            <a:off x="286415" y="3759985"/>
            <a:ext cx="2519355" cy="1367885"/>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系统表空间</a:t>
            </a:r>
            <a:endParaRPr lang="en-US" sz="1500" dirty="0"/>
          </a:p>
          <a:p>
            <a:pPr>
              <a:lnSpc>
                <a:spcPct val="135000"/>
              </a:lnSpc>
            </a:pPr>
            <a:r>
              <a:rPr lang="en-US" sz="1800" dirty="0">
                <a:solidFill>
                  <a:srgbClr val="333333"/>
                </a:solidFill>
                <a:latin typeface="Microsoft Yahei" pitchFamily="34" charset="0"/>
                <a:ea typeface="Microsoft Yahei" pitchFamily="34" charset="-122"/>
                <a:cs typeface="Microsoft Yahei" pitchFamily="34" charset="-120"/>
              </a:rPr>
              <a:t>双写缓冲区/双写机制</a:t>
            </a:r>
            <a:endParaRPr lang="en-US" sz="1500" dirty="0"/>
          </a:p>
          <a:p>
            <a:pPr>
              <a:lnSpc>
                <a:spcPct val="135000"/>
              </a:lnSpc>
            </a:pPr>
            <a:r>
              <a:rPr lang="en-US" sz="1800" dirty="0">
                <a:solidFill>
                  <a:srgbClr val="333333"/>
                </a:solidFill>
                <a:latin typeface="Microsoft Yahei" pitchFamily="34" charset="0"/>
                <a:ea typeface="Microsoft Yahei" pitchFamily="34" charset="-122"/>
                <a:cs typeface="Microsoft Yahei" pitchFamily="34" charset="-120"/>
              </a:rPr>
              <a:t>InnoDB数据字典</a:t>
            </a:r>
            <a:endParaRPr lang="en-US" sz="15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1868684" y="0"/>
            <a:ext cx="5879528"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InnoDB的Buffer Pool</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18053" y="985244"/>
            <a:ext cx="2519355" cy="2558463"/>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缓存的重要性</a:t>
            </a:r>
            <a:endParaRPr lang="en-US" sz="1500" dirty="0"/>
          </a:p>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Buffer Pool</a:t>
            </a:r>
            <a:endParaRPr lang="en-US" sz="1500" dirty="0"/>
          </a:p>
          <a:p>
            <a:pPr>
              <a:lnSpc>
                <a:spcPct val="135000"/>
              </a:lnSpc>
            </a:pPr>
            <a:r>
              <a:rPr lang="en-US" sz="1500" dirty="0">
                <a:solidFill>
                  <a:srgbClr val="333333"/>
                </a:solidFill>
                <a:latin typeface="Microsoft Yahei" pitchFamily="34" charset="0"/>
                <a:ea typeface="Microsoft Yahei" pitchFamily="34" charset="-122"/>
                <a:cs typeface="Microsoft Yahei" pitchFamily="34" charset="-120"/>
              </a:rPr>
              <a:t>innodb_buffer_pool_size</a:t>
            </a:r>
            <a:endParaRPr lang="en-US" sz="1500" dirty="0"/>
          </a:p>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free链表</a:t>
            </a:r>
            <a:endParaRPr lang="en-US" sz="1500" dirty="0"/>
          </a:p>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flush链表</a:t>
            </a:r>
            <a:endParaRPr lang="en-US" sz="1500" dirty="0"/>
          </a:p>
          <a:p>
            <a:pPr>
              <a:lnSpc>
                <a:spcPct val="135000"/>
              </a:lnSpc>
            </a:pPr>
            <a:endParaRPr lang="en-US" sz="1500" dirty="0"/>
          </a:p>
        </p:txBody>
      </p:sp>
      <p:pic>
        <p:nvPicPr>
          <p:cNvPr id="5" name="Object 4" descr="https://fynotefile.oss-cn-zhangjiakou.aliyuncs.com/fynote/fyfile/5983/69830/a0ce50cfbbce47b99e1bd250161a963b.png">    </p:cNvPr>
          <p:cNvPicPr>
            <a:picLocks noChangeAspect="1"/>
          </p:cNvPicPr>
          <p:nvPr/>
        </p:nvPicPr>
        <p:blipFill>
          <a:blip r:embed="rId2"/>
          <a:stretch>
            <a:fillRect/>
          </a:stretch>
        </p:blipFill>
        <p:spPr>
          <a:xfrm>
            <a:off x="3117273" y="1441186"/>
            <a:ext cx="5931022" cy="3002742"/>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1868684" y="0"/>
            <a:ext cx="5879528"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LRU链表的管理（单独的）</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160061" y="848522"/>
            <a:ext cx="2519355" cy="1393460"/>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缓存不够的窘境</a:t>
            </a:r>
            <a:endParaRPr lang="en-US" sz="1500" dirty="0"/>
          </a:p>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简单的LRU链表</a:t>
            </a:r>
            <a:endParaRPr lang="en-US" sz="1500" dirty="0"/>
          </a:p>
          <a:p>
            <a:pPr>
              <a:lnSpc>
                <a:spcPct val="135000"/>
              </a:lnSpc>
            </a:pPr>
            <a:endParaRPr lang="en-US" sz="1500" dirty="0"/>
          </a:p>
        </p:txBody>
      </p:sp>
      <p:pic>
        <p:nvPicPr>
          <p:cNvPr id="5" name="Object 4" descr="https://fynotefile.oss-cn-zhangjiakou.aliyuncs.com/fynote/fyfile/5983/69830/2a728ce591ac440fac1fac4ca5334204.png">    </p:cNvPr>
          <p:cNvPicPr>
            <a:picLocks noChangeAspect="1"/>
          </p:cNvPicPr>
          <p:nvPr/>
        </p:nvPicPr>
        <p:blipFill>
          <a:blip r:embed="rId2"/>
          <a:stretch>
            <a:fillRect/>
          </a:stretch>
        </p:blipFill>
        <p:spPr>
          <a:xfrm>
            <a:off x="68361" y="2571750"/>
            <a:ext cx="9007278" cy="2093745"/>
          </a:xfrm>
          <a:prstGeom prst="rect">
            <a:avLst/>
          </a:prstGeom>
        </p:spPr>
      </p:pic>
      <p:sp>
        <p:nvSpPr>
          <p:cNvPr id="6" name="Object5"/>
          <p:cNvSpPr/>
          <p:nvPr/>
        </p:nvSpPr>
        <p:spPr>
          <a:xfrm>
            <a:off x="353303" y="2648069"/>
            <a:ext cx="1066435" cy="533218"/>
          </a:xfrm>
          <a:custGeom>
            <a:avLst/>
            <a:gdLst/>
            <a:ahLst/>
            <a:cxnLst/>
            <a:rect l="l" t="t" r="r" b="b"/>
            <a:pathLst>
              <a:path w="1066435" h="533218">
                <a:moveTo>
                  <a:pt x="533218" y="0"/>
                </a:moveTo>
                <a:cubicBezTo>
                  <a:pt x="827509" y="0"/>
                  <a:pt x="1066435" y="119463"/>
                  <a:pt x="1066435" y="266609"/>
                </a:cubicBezTo>
                <a:cubicBezTo>
                  <a:pt x="1066435" y="413754"/>
                  <a:pt x="827509" y="533218"/>
                  <a:pt x="533218" y="533218"/>
                </a:cubicBezTo>
                <a:cubicBezTo>
                  <a:pt x="238927" y="533218"/>
                  <a:pt x="0" y="413754"/>
                  <a:pt x="0" y="266609"/>
                </a:cubicBezTo>
                <a:cubicBezTo>
                  <a:pt x="0" y="119463"/>
                  <a:pt x="238927" y="0"/>
                  <a:pt x="533218" y="0"/>
                </a:cubicBezTo>
                <a:close/>
              </a:path>
            </a:pathLst>
          </a:custGeom>
          <a:solidFill>
            <a:srgbClr val="5B9BD5"/>
          </a:solidFill>
          <a:ln/>
        </p:spPr>
      </p:sp>
      <p:sp>
        <p:nvSpPr>
          <p:cNvPr id="7" name="Object6"/>
          <p:cNvSpPr/>
          <p:nvPr/>
        </p:nvSpPr>
        <p:spPr>
          <a:xfrm>
            <a:off x="4667706" y="800095"/>
            <a:ext cx="4023469" cy="512064"/>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预读（线性预读、随机预读）</a:t>
            </a:r>
            <a:endParaRPr lang="en-US" sz="1500" dirty="0"/>
          </a:p>
        </p:txBody>
      </p:sp>
      <p:sp>
        <p:nvSpPr>
          <p:cNvPr id="8" name="Object7"/>
          <p:cNvSpPr/>
          <p:nvPr/>
        </p:nvSpPr>
        <p:spPr>
          <a:xfrm>
            <a:off x="551480" y="2742763"/>
            <a:ext cx="868258" cy="45720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1</a:t>
            </a:r>
            <a:endParaRPr lang="en-US" sz="1500" dirty="0"/>
          </a:p>
        </p:txBody>
      </p:sp>
      <p:sp>
        <p:nvSpPr>
          <p:cNvPr id="9" name="Object8"/>
          <p:cNvSpPr/>
          <p:nvPr/>
        </p:nvSpPr>
        <p:spPr>
          <a:xfrm>
            <a:off x="4134488" y="3342675"/>
            <a:ext cx="1066435" cy="533218"/>
          </a:xfrm>
          <a:custGeom>
            <a:avLst/>
            <a:gdLst/>
            <a:ahLst/>
            <a:cxnLst/>
            <a:rect l="l" t="t" r="r" b="b"/>
            <a:pathLst>
              <a:path w="1066435" h="533218">
                <a:moveTo>
                  <a:pt x="533218" y="0"/>
                </a:moveTo>
                <a:cubicBezTo>
                  <a:pt x="827509" y="0"/>
                  <a:pt x="1066435" y="119463"/>
                  <a:pt x="1066435" y="266609"/>
                </a:cubicBezTo>
                <a:cubicBezTo>
                  <a:pt x="1066435" y="413754"/>
                  <a:pt x="827509" y="533218"/>
                  <a:pt x="533218" y="533218"/>
                </a:cubicBezTo>
                <a:cubicBezTo>
                  <a:pt x="238927" y="533218"/>
                  <a:pt x="0" y="413754"/>
                  <a:pt x="0" y="266609"/>
                </a:cubicBezTo>
                <a:cubicBezTo>
                  <a:pt x="0" y="119463"/>
                  <a:pt x="238927" y="0"/>
                  <a:pt x="533218" y="0"/>
                </a:cubicBezTo>
                <a:close/>
              </a:path>
            </a:pathLst>
          </a:custGeom>
          <a:solidFill>
            <a:srgbClr val="5B9BD5"/>
          </a:solidFill>
          <a:ln/>
        </p:spPr>
      </p:sp>
      <p:sp>
        <p:nvSpPr>
          <p:cNvPr id="10" name="Object9"/>
          <p:cNvSpPr/>
          <p:nvPr/>
        </p:nvSpPr>
        <p:spPr>
          <a:xfrm>
            <a:off x="4503041" y="3418693"/>
            <a:ext cx="868258" cy="45720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2</a:t>
            </a:r>
            <a:endParaRPr lang="en-US" sz="1500" dirty="0"/>
          </a:p>
        </p:txBody>
      </p:sp>
      <p:sp>
        <p:nvSpPr>
          <p:cNvPr id="11" name="Object10"/>
          <p:cNvSpPr/>
          <p:nvPr/>
        </p:nvSpPr>
        <p:spPr>
          <a:xfrm>
            <a:off x="2887988" y="3437369"/>
            <a:ext cx="1066435" cy="533218"/>
          </a:xfrm>
          <a:custGeom>
            <a:avLst/>
            <a:gdLst/>
            <a:ahLst/>
            <a:cxnLst/>
            <a:rect l="l" t="t" r="r" b="b"/>
            <a:pathLst>
              <a:path w="1066435" h="533218">
                <a:moveTo>
                  <a:pt x="533218" y="0"/>
                </a:moveTo>
                <a:cubicBezTo>
                  <a:pt x="827509" y="0"/>
                  <a:pt x="1066435" y="119463"/>
                  <a:pt x="1066435" y="266609"/>
                </a:cubicBezTo>
                <a:cubicBezTo>
                  <a:pt x="1066435" y="413754"/>
                  <a:pt x="827509" y="533218"/>
                  <a:pt x="533218" y="533218"/>
                </a:cubicBezTo>
                <a:cubicBezTo>
                  <a:pt x="238927" y="533218"/>
                  <a:pt x="0" y="413754"/>
                  <a:pt x="0" y="266609"/>
                </a:cubicBezTo>
                <a:cubicBezTo>
                  <a:pt x="0" y="119463"/>
                  <a:pt x="238927" y="0"/>
                  <a:pt x="533218" y="0"/>
                </a:cubicBezTo>
                <a:close/>
              </a:path>
            </a:pathLst>
          </a:custGeom>
          <a:solidFill>
            <a:srgbClr val="5B9BD5"/>
          </a:solidFill>
          <a:ln/>
        </p:spPr>
      </p:sp>
      <p:sp>
        <p:nvSpPr>
          <p:cNvPr id="12" name="Object11"/>
          <p:cNvSpPr/>
          <p:nvPr/>
        </p:nvSpPr>
        <p:spPr>
          <a:xfrm>
            <a:off x="3316900" y="3437369"/>
            <a:ext cx="347303" cy="45720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3</a:t>
            </a:r>
            <a:endParaRPr lang="en-US" sz="1500" dirty="0"/>
          </a:p>
        </p:txBody>
      </p:sp>
      <p:sp>
        <p:nvSpPr>
          <p:cNvPr id="13" name="Object12"/>
          <p:cNvSpPr/>
          <p:nvPr/>
        </p:nvSpPr>
        <p:spPr>
          <a:xfrm>
            <a:off x="1419739" y="3085405"/>
            <a:ext cx="1066435" cy="533218"/>
          </a:xfrm>
          <a:custGeom>
            <a:avLst/>
            <a:gdLst/>
            <a:ahLst/>
            <a:cxnLst/>
            <a:rect l="l" t="t" r="r" b="b"/>
            <a:pathLst>
              <a:path w="1066435" h="533218">
                <a:moveTo>
                  <a:pt x="533218" y="0"/>
                </a:moveTo>
                <a:cubicBezTo>
                  <a:pt x="827509" y="0"/>
                  <a:pt x="1066435" y="119463"/>
                  <a:pt x="1066435" y="266609"/>
                </a:cubicBezTo>
                <a:cubicBezTo>
                  <a:pt x="1066435" y="413754"/>
                  <a:pt x="827509" y="533218"/>
                  <a:pt x="533218" y="533218"/>
                </a:cubicBezTo>
                <a:cubicBezTo>
                  <a:pt x="238927" y="533218"/>
                  <a:pt x="0" y="413754"/>
                  <a:pt x="0" y="266609"/>
                </a:cubicBezTo>
                <a:cubicBezTo>
                  <a:pt x="0" y="119463"/>
                  <a:pt x="238927" y="0"/>
                  <a:pt x="533218" y="0"/>
                </a:cubicBezTo>
                <a:close/>
              </a:path>
            </a:pathLst>
          </a:custGeom>
          <a:solidFill>
            <a:srgbClr val="5B9BD5"/>
          </a:solidFill>
          <a:ln/>
        </p:spPr>
      </p:sp>
      <p:sp>
        <p:nvSpPr>
          <p:cNvPr id="14" name="Object13"/>
          <p:cNvSpPr/>
          <p:nvPr/>
        </p:nvSpPr>
        <p:spPr>
          <a:xfrm>
            <a:off x="1848651" y="3085405"/>
            <a:ext cx="347303" cy="45720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4</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MySQL的分支、变种与替代</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09957" y="784481"/>
            <a:ext cx="2896159" cy="2017395"/>
          </a:xfrm>
          <a:prstGeom prst="rect">
            <a:avLst/>
          </a:prstGeom>
          <a:noFill/>
          <a:ln/>
        </p:spPr>
        <p:txBody>
          <a:bodyPr wrap="square" rtlCol="0" anchor="ctr"/>
          <a:lstStyle/>
          <a:p>
            <a:pPr>
              <a:lnSpc>
                <a:spcPct val="150000"/>
              </a:lnSpc>
            </a:pPr>
            <a:r>
              <a:rPr lang="en-US" sz="2100" b="1" dirty="0">
                <a:solidFill>
                  <a:srgbClr val="333333"/>
                </a:solidFill>
                <a:latin typeface="微软雅黑 Light" pitchFamily="34" charset="0"/>
                <a:ea typeface="微软雅黑 Light" pitchFamily="34" charset="-122"/>
                <a:cs typeface="微软雅黑 Light" pitchFamily="34" charset="-120"/>
              </a:rPr>
              <a:t>MySQL的分支与变种</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Drizzle</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MariaDB</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Percona Server</a:t>
            </a:r>
            <a:endParaRPr lang="en-US" sz="1500" dirty="0"/>
          </a:p>
        </p:txBody>
      </p:sp>
      <p:sp>
        <p:nvSpPr>
          <p:cNvPr id="5" name="Object4"/>
          <p:cNvSpPr/>
          <p:nvPr/>
        </p:nvSpPr>
        <p:spPr>
          <a:xfrm>
            <a:off x="4754047" y="841861"/>
            <a:ext cx="2505978" cy="1578483"/>
          </a:xfrm>
          <a:prstGeom prst="rect">
            <a:avLst/>
          </a:prstGeom>
          <a:noFill/>
          <a:ln/>
        </p:spPr>
        <p:txBody>
          <a:bodyPr wrap="square" rtlCol="0" anchor="ctr"/>
          <a:lstStyle/>
          <a:p>
            <a:pPr>
              <a:lnSpc>
                <a:spcPct val="150000"/>
              </a:lnSpc>
            </a:pPr>
            <a:r>
              <a:rPr lang="en-US" sz="2100" b="1" dirty="0">
                <a:solidFill>
                  <a:srgbClr val="333333"/>
                </a:solidFill>
                <a:latin typeface="微软雅黑 Light" pitchFamily="34" charset="0"/>
                <a:ea typeface="微软雅黑 Light" pitchFamily="34" charset="-122"/>
                <a:cs typeface="微软雅黑 Light" pitchFamily="34" charset="-120"/>
              </a:rPr>
              <a:t>MySQL的替代</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Postgre SQL(PG)</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SQLite</a:t>
            </a:r>
            <a:endParaRPr lang="en-US" sz="15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1868684" y="0"/>
            <a:ext cx="5879528"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划分区域的LRU链表</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160061" y="848522"/>
            <a:ext cx="4597537" cy="1018556"/>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全表扫描的数据进Buffer Pool的困境</a:t>
            </a:r>
            <a:endParaRPr lang="en-US" sz="1500" dirty="0"/>
          </a:p>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划分区域的lRU的链表</a:t>
            </a:r>
            <a:endParaRPr lang="en-US" sz="1500" dirty="0"/>
          </a:p>
        </p:txBody>
      </p:sp>
      <p:pic>
        <p:nvPicPr>
          <p:cNvPr id="5" name="Object 4" descr="https://fynotefile.oss-cn-zhangjiakou.aliyuncs.com/fynote/fyfile/5983/69830/601b070c18ae4147bed9fe568a3d323d.png">    </p:cNvPr>
          <p:cNvPicPr>
            <a:picLocks noChangeAspect="1"/>
          </p:cNvPicPr>
          <p:nvPr/>
        </p:nvPicPr>
        <p:blipFill>
          <a:blip r:embed="rId2"/>
          <a:stretch>
            <a:fillRect/>
          </a:stretch>
        </p:blipFill>
        <p:spPr>
          <a:xfrm>
            <a:off x="80030" y="2675663"/>
            <a:ext cx="8983939" cy="2467837"/>
          </a:xfrm>
          <a:prstGeom prst="rect">
            <a:avLst/>
          </a:prstGeom>
        </p:spPr>
      </p:pic>
      <p:sp>
        <p:nvSpPr>
          <p:cNvPr id="6" name="Object5"/>
          <p:cNvSpPr/>
          <p:nvPr/>
        </p:nvSpPr>
        <p:spPr>
          <a:xfrm>
            <a:off x="1546297" y="3833564"/>
            <a:ext cx="1066435" cy="533218"/>
          </a:xfrm>
          <a:custGeom>
            <a:avLst/>
            <a:gdLst/>
            <a:ahLst/>
            <a:cxnLst/>
            <a:rect l="l" t="t" r="r" b="b"/>
            <a:pathLst>
              <a:path w="1066435" h="533218">
                <a:moveTo>
                  <a:pt x="533218" y="0"/>
                </a:moveTo>
                <a:cubicBezTo>
                  <a:pt x="827509" y="0"/>
                  <a:pt x="1066435" y="119463"/>
                  <a:pt x="1066435" y="266609"/>
                </a:cubicBezTo>
                <a:cubicBezTo>
                  <a:pt x="1066435" y="413754"/>
                  <a:pt x="827509" y="533218"/>
                  <a:pt x="533218" y="533218"/>
                </a:cubicBezTo>
                <a:cubicBezTo>
                  <a:pt x="238927" y="533218"/>
                  <a:pt x="0" y="413754"/>
                  <a:pt x="0" y="266609"/>
                </a:cubicBezTo>
                <a:cubicBezTo>
                  <a:pt x="0" y="119463"/>
                  <a:pt x="238927" y="0"/>
                  <a:pt x="533218" y="0"/>
                </a:cubicBezTo>
                <a:close/>
              </a:path>
            </a:pathLst>
          </a:custGeom>
          <a:solidFill>
            <a:srgbClr val="5B9BD5"/>
          </a:solidFill>
          <a:ln/>
        </p:spPr>
      </p:sp>
      <p:sp>
        <p:nvSpPr>
          <p:cNvPr id="7" name="Object6"/>
          <p:cNvSpPr/>
          <p:nvPr/>
        </p:nvSpPr>
        <p:spPr>
          <a:xfrm>
            <a:off x="1805614" y="3833564"/>
            <a:ext cx="868258" cy="45720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1</a:t>
            </a:r>
            <a:endParaRPr lang="en-US" sz="1500" dirty="0"/>
          </a:p>
        </p:txBody>
      </p:sp>
      <p:sp>
        <p:nvSpPr>
          <p:cNvPr id="8" name="Object7"/>
          <p:cNvSpPr/>
          <p:nvPr/>
        </p:nvSpPr>
        <p:spPr>
          <a:xfrm>
            <a:off x="6686598" y="4012413"/>
            <a:ext cx="1066435" cy="533218"/>
          </a:xfrm>
          <a:custGeom>
            <a:avLst/>
            <a:gdLst/>
            <a:ahLst/>
            <a:cxnLst/>
            <a:rect l="l" t="t" r="r" b="b"/>
            <a:pathLst>
              <a:path w="1066435" h="533218">
                <a:moveTo>
                  <a:pt x="533218" y="0"/>
                </a:moveTo>
                <a:cubicBezTo>
                  <a:pt x="827509" y="0"/>
                  <a:pt x="1066435" y="119463"/>
                  <a:pt x="1066435" y="266609"/>
                </a:cubicBezTo>
                <a:cubicBezTo>
                  <a:pt x="1066435" y="413754"/>
                  <a:pt x="827509" y="533218"/>
                  <a:pt x="533218" y="533218"/>
                </a:cubicBezTo>
                <a:cubicBezTo>
                  <a:pt x="238927" y="533218"/>
                  <a:pt x="0" y="413754"/>
                  <a:pt x="0" y="266609"/>
                </a:cubicBezTo>
                <a:cubicBezTo>
                  <a:pt x="0" y="119463"/>
                  <a:pt x="238927" y="0"/>
                  <a:pt x="533218" y="0"/>
                </a:cubicBezTo>
                <a:close/>
              </a:path>
            </a:pathLst>
          </a:custGeom>
          <a:solidFill>
            <a:srgbClr val="5B9BD5"/>
          </a:solidFill>
          <a:ln/>
        </p:spPr>
      </p:sp>
      <p:sp>
        <p:nvSpPr>
          <p:cNvPr id="9" name="Object8"/>
          <p:cNvSpPr/>
          <p:nvPr/>
        </p:nvSpPr>
        <p:spPr>
          <a:xfrm>
            <a:off x="6945915" y="4012413"/>
            <a:ext cx="868258" cy="45720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2</a:t>
            </a:r>
            <a:endParaRPr lang="en-US" sz="1500" dirty="0"/>
          </a:p>
        </p:txBody>
      </p:sp>
      <p:sp>
        <p:nvSpPr>
          <p:cNvPr id="10" name="Object9"/>
          <p:cNvSpPr/>
          <p:nvPr/>
        </p:nvSpPr>
        <p:spPr>
          <a:xfrm>
            <a:off x="5458261" y="3909582"/>
            <a:ext cx="1066435" cy="533218"/>
          </a:xfrm>
          <a:custGeom>
            <a:avLst/>
            <a:gdLst/>
            <a:ahLst/>
            <a:cxnLst/>
            <a:rect l="l" t="t" r="r" b="b"/>
            <a:pathLst>
              <a:path w="1066435" h="533218">
                <a:moveTo>
                  <a:pt x="533218" y="0"/>
                </a:moveTo>
                <a:cubicBezTo>
                  <a:pt x="827509" y="0"/>
                  <a:pt x="1066435" y="119463"/>
                  <a:pt x="1066435" y="266609"/>
                </a:cubicBezTo>
                <a:cubicBezTo>
                  <a:pt x="1066435" y="413754"/>
                  <a:pt x="827509" y="533218"/>
                  <a:pt x="533218" y="533218"/>
                </a:cubicBezTo>
                <a:cubicBezTo>
                  <a:pt x="238927" y="533218"/>
                  <a:pt x="0" y="413754"/>
                  <a:pt x="0" y="266609"/>
                </a:cubicBezTo>
                <a:cubicBezTo>
                  <a:pt x="0" y="119463"/>
                  <a:pt x="238927" y="0"/>
                  <a:pt x="533218" y="0"/>
                </a:cubicBezTo>
                <a:close/>
              </a:path>
            </a:pathLst>
          </a:custGeom>
          <a:solidFill>
            <a:srgbClr val="5B9BD5"/>
          </a:solidFill>
          <a:ln/>
        </p:spPr>
      </p:sp>
      <p:sp>
        <p:nvSpPr>
          <p:cNvPr id="11" name="Object10"/>
          <p:cNvSpPr/>
          <p:nvPr/>
        </p:nvSpPr>
        <p:spPr>
          <a:xfrm>
            <a:off x="5717577" y="3909582"/>
            <a:ext cx="868258" cy="45720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3</a:t>
            </a:r>
            <a:endParaRPr lang="en-US" sz="15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1868684" y="0"/>
            <a:ext cx="5879528"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Buffer Pool</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95003" y="739144"/>
            <a:ext cx="5048721" cy="1459325"/>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多个Buffer Pool实例</a:t>
            </a:r>
            <a:endParaRPr lang="en-US" sz="1500" dirty="0"/>
          </a:p>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innodb_buffer_pool_chunk_size</a:t>
            </a:r>
            <a:endParaRPr lang="en-US" sz="1500" dirty="0"/>
          </a:p>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查看Buffer Pool的状态信息</a:t>
            </a:r>
            <a:endParaRPr lang="en-US" sz="1500" dirty="0"/>
          </a:p>
        </p:txBody>
      </p:sp>
      <p:pic>
        <p:nvPicPr>
          <p:cNvPr id="5" name="Object 4" descr="https://fynotefile.oss-cn-zhangjiakou.aliyuncs.com/fynote/fyfile/5983/69830/21c132fc12fb445cb10321d61e6369e7.png">    </p:cNvPr>
          <p:cNvPicPr>
            <a:picLocks noChangeAspect="1"/>
          </p:cNvPicPr>
          <p:nvPr/>
        </p:nvPicPr>
        <p:blipFill>
          <a:blip r:embed="rId2"/>
          <a:stretch>
            <a:fillRect/>
          </a:stretch>
        </p:blipFill>
        <p:spPr>
          <a:xfrm>
            <a:off x="3199306" y="2264475"/>
            <a:ext cx="5862660" cy="2836274"/>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2300"/>
            <a:ext cx="9144000" cy="4663887"/>
          </a:xfrm>
          <a:prstGeom prst="rect">
            <a:avLst/>
          </a:prstGeom>
        </p:spPr>
      </p:pic>
      <p:sp>
        <p:nvSpPr>
          <p:cNvPr id="3" name="Object2"/>
          <p:cNvSpPr/>
          <p:nvPr/>
        </p:nvSpPr>
        <p:spPr>
          <a:xfrm>
            <a:off x="339164" y="1422673"/>
            <a:ext cx="8194884" cy="906971"/>
          </a:xfrm>
          <a:prstGeom prst="rect">
            <a:avLst/>
          </a:prstGeom>
          <a:noFill/>
          <a:ln/>
        </p:spPr>
        <p:txBody>
          <a:bodyPr wrap="square" rtlCol="0" anchor="ctr"/>
          <a:lstStyle/>
          <a:p>
            <a:pPr algn="ctr">
              <a:lnSpc>
                <a:spcPct val="90000"/>
              </a:lnSpc>
            </a:pPr>
            <a:r>
              <a:rPr lang="en-US" sz="5000" b="1" dirty="0">
                <a:solidFill>
                  <a:srgbClr val="666666"/>
                </a:solidFill>
                <a:latin typeface="Microsoft Yahei" pitchFamily="34" charset="0"/>
                <a:ea typeface="Microsoft Yahei" pitchFamily="34" charset="-122"/>
                <a:cs typeface="Microsoft Yahei" pitchFamily="34" charset="-120"/>
              </a:rPr>
              <a:t>五、事务底层与高可用原理</a:t>
            </a: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7090163" y="-2300"/>
            <a:ext cx="2372320" cy="1829940"/>
          </a:xfrm>
          <a:prstGeom prst="rect">
            <a:avLst/>
          </a:prstGeom>
        </p:spPr>
      </p:pic>
      <p:pic>
        <p:nvPicPr>
          <p:cNvPr id="7" name="Object 6"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8" name="Object 7"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9" name="Object 8"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
        <p:nvSpPr>
          <p:cNvPr id="10" name="Object9"/>
          <p:cNvSpPr/>
          <p:nvPr/>
        </p:nvSpPr>
        <p:spPr>
          <a:xfrm>
            <a:off x="2986019" y="2735817"/>
            <a:ext cx="3978624" cy="1005840"/>
          </a:xfrm>
          <a:prstGeom prst="rect">
            <a:avLst/>
          </a:prstGeom>
          <a:noFill/>
          <a:ln/>
        </p:spPr>
        <p:txBody>
          <a:bodyPr wrap="square" rtlCol="0" anchor="ctr"/>
          <a:lstStyle/>
          <a:p>
            <a:r>
              <a:rPr lang="en-US" sz="1500" b="1" dirty="0">
                <a:solidFill>
                  <a:srgbClr val="333333"/>
                </a:solidFill>
                <a:latin typeface="Microsoft Yahei" pitchFamily="34" charset="0"/>
                <a:ea typeface="Microsoft Yahei" pitchFamily="34" charset="-122"/>
                <a:cs typeface="Microsoft Yahei" pitchFamily="34" charset="-120"/>
              </a:rPr>
              <a:t>两个日志</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redo log 确保事务的持久性</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undo log 保证事务的原子性</a:t>
            </a:r>
            <a:endParaRPr lang="en-US" sz="15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事务的基础知识</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160061" y="752816"/>
            <a:ext cx="7865205" cy="1367885"/>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mysql的事务分为显式事务和隐式事务</a:t>
            </a:r>
            <a:endParaRPr lang="en-US" sz="1500" dirty="0"/>
          </a:p>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默认的事务是隐式事务</a:t>
            </a:r>
            <a:endParaRPr lang="en-US" sz="1500" dirty="0"/>
          </a:p>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显式事务由我们自己控制事务的开启，提交，回滚等操作</a:t>
            </a:r>
            <a:endParaRPr lang="en-US" sz="1500" dirty="0"/>
          </a:p>
        </p:txBody>
      </p:sp>
      <p:sp>
        <p:nvSpPr>
          <p:cNvPr id="5" name="Object4"/>
          <p:cNvSpPr/>
          <p:nvPr/>
        </p:nvSpPr>
        <p:spPr>
          <a:xfrm>
            <a:off x="160061" y="2175390"/>
            <a:ext cx="7851699" cy="1261872"/>
          </a:xfrm>
          <a:prstGeom prst="rect">
            <a:avLst/>
          </a:prstGeom>
          <a:noFill/>
          <a:ln/>
        </p:spPr>
        <p:txBody>
          <a:bodyPr wrap="square" rtlCol="0" anchor="ctr"/>
          <a:lstStyle/>
          <a:p>
            <a:r>
              <a:rPr lang="en-US" sz="1800" dirty="0">
                <a:solidFill>
                  <a:srgbClr val="333333"/>
                </a:solidFill>
                <a:latin typeface="Microsoft Yahei" pitchFamily="34" charset="0"/>
                <a:ea typeface="Microsoft Yahei" pitchFamily="34" charset="-122"/>
                <a:cs typeface="Microsoft Yahei" pitchFamily="34" charset="-120"/>
              </a:rPr>
              <a:t>MySQL中只有innodb存储引擎支持事务</a:t>
            </a:r>
            <a:endParaRPr lang="en-US" sz="1500" dirty="0"/>
          </a:p>
          <a:p>
            <a:r>
              <a:rPr lang="en-US" sz="1800" dirty="0">
                <a:solidFill>
                  <a:srgbClr val="333333"/>
                </a:solidFill>
                <a:latin typeface="Microsoft Yahei" pitchFamily="34" charset="0"/>
                <a:ea typeface="Microsoft Yahei" pitchFamily="34" charset="-122"/>
                <a:cs typeface="Microsoft Yahei" pitchFamily="34" charset="-120"/>
              </a:rPr>
              <a:t>事务可以保证数据库合法性，一批SQL语句要么全部执行，要么全部不执行</a:t>
            </a:r>
            <a:endParaRPr lang="en-US" sz="1500" dirty="0"/>
          </a:p>
          <a:p>
            <a:r>
              <a:rPr lang="en-US" sz="1800" dirty="0">
                <a:solidFill>
                  <a:srgbClr val="333333"/>
                </a:solidFill>
                <a:latin typeface="Microsoft Yahei" pitchFamily="34" charset="0"/>
                <a:ea typeface="Microsoft Yahei" pitchFamily="34" charset="-122"/>
                <a:cs typeface="Microsoft Yahei" pitchFamily="34" charset="-120"/>
              </a:rPr>
              <a:t>事务用来管理insert、update、delete语句</a:t>
            </a:r>
            <a:endParaRPr lang="en-US" sz="1500" dirty="0"/>
          </a:p>
        </p:txBody>
      </p:sp>
      <p:sp>
        <p:nvSpPr>
          <p:cNvPr id="6" name="Object5"/>
          <p:cNvSpPr/>
          <p:nvPr/>
        </p:nvSpPr>
        <p:spPr>
          <a:xfrm>
            <a:off x="221947" y="3610841"/>
            <a:ext cx="3978624" cy="1170432"/>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事务先关的两个日志</a:t>
            </a:r>
            <a:endParaRPr lang="en-US" sz="1500" dirty="0"/>
          </a:p>
          <a:p>
            <a:r>
              <a:rPr lang="en-US" sz="1800" dirty="0">
                <a:solidFill>
                  <a:srgbClr val="333333"/>
                </a:solidFill>
                <a:latin typeface="Microsoft Yahei" pitchFamily="34" charset="0"/>
                <a:ea typeface="Microsoft Yahei" pitchFamily="34" charset="-122"/>
                <a:cs typeface="Microsoft Yahei" pitchFamily="34" charset="-120"/>
              </a:rPr>
              <a:t>redo log 确保事务的持久性</a:t>
            </a:r>
            <a:endParaRPr lang="en-US" sz="1500" dirty="0"/>
          </a:p>
          <a:p>
            <a:r>
              <a:rPr lang="en-US" sz="1800" dirty="0">
                <a:solidFill>
                  <a:srgbClr val="333333"/>
                </a:solidFill>
                <a:latin typeface="Microsoft Yahei" pitchFamily="34" charset="0"/>
                <a:ea typeface="Microsoft Yahei" pitchFamily="34" charset="-122"/>
                <a:cs typeface="Microsoft Yahei" pitchFamily="34" charset="-120"/>
              </a:rPr>
              <a:t>undo log 保证事务的原子性</a:t>
            </a:r>
            <a:endParaRPr lang="en-US" sz="15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redo日志</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19e95c6f595f4e16a7e036a1080efd42.png">    </p:cNvPr>
          <p:cNvPicPr>
            <a:picLocks noChangeAspect="1"/>
          </p:cNvPicPr>
          <p:nvPr/>
        </p:nvPicPr>
        <p:blipFill>
          <a:blip r:embed="rId2"/>
          <a:stretch>
            <a:fillRect/>
          </a:stretch>
        </p:blipFill>
        <p:spPr>
          <a:xfrm>
            <a:off x="3295012" y="843370"/>
            <a:ext cx="5671249" cy="646092"/>
          </a:xfrm>
          <a:prstGeom prst="rect">
            <a:avLst/>
          </a:prstGeom>
        </p:spPr>
      </p:pic>
      <p:pic>
        <p:nvPicPr>
          <p:cNvPr id="5" name="Object 4" descr="https://fynotefile.oss-cn-zhangjiakou.aliyuncs.com/fynote/fyfile/5983/69830/8fbca6f20ba14e698d745d60d85505b9.png">    </p:cNvPr>
          <p:cNvPicPr>
            <a:picLocks noChangeAspect="1"/>
          </p:cNvPicPr>
          <p:nvPr/>
        </p:nvPicPr>
        <p:blipFill>
          <a:blip r:embed="rId3"/>
          <a:stretch>
            <a:fillRect/>
          </a:stretch>
        </p:blipFill>
        <p:spPr>
          <a:xfrm>
            <a:off x="2611400" y="1817255"/>
            <a:ext cx="6409550" cy="619779"/>
          </a:xfrm>
          <a:prstGeom prst="rect">
            <a:avLst/>
          </a:prstGeom>
        </p:spPr>
      </p:pic>
      <p:sp>
        <p:nvSpPr>
          <p:cNvPr id="6" name="Object5"/>
          <p:cNvSpPr/>
          <p:nvPr/>
        </p:nvSpPr>
        <p:spPr>
          <a:xfrm>
            <a:off x="160061" y="752816"/>
            <a:ext cx="2204894" cy="577787"/>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redo日志及作用</a:t>
            </a:r>
            <a:endParaRPr lang="en-US" sz="1500" dirty="0"/>
          </a:p>
        </p:txBody>
      </p:sp>
      <p:sp>
        <p:nvSpPr>
          <p:cNvPr id="7" name="Object6"/>
          <p:cNvSpPr/>
          <p:nvPr/>
        </p:nvSpPr>
        <p:spPr>
          <a:xfrm>
            <a:off x="160061" y="1330602"/>
            <a:ext cx="2204894" cy="577787"/>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redo日志格式</a:t>
            </a:r>
            <a:endParaRPr lang="en-US" sz="1500" dirty="0"/>
          </a:p>
        </p:txBody>
      </p:sp>
      <p:sp>
        <p:nvSpPr>
          <p:cNvPr id="8" name="Object7"/>
          <p:cNvSpPr/>
          <p:nvPr/>
        </p:nvSpPr>
        <p:spPr>
          <a:xfrm>
            <a:off x="105716" y="1817255"/>
            <a:ext cx="2505683" cy="952691"/>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简单的redo日志类型</a:t>
            </a:r>
            <a:endParaRPr lang="en-US" sz="1500" dirty="0"/>
          </a:p>
          <a:p>
            <a:pPr>
              <a:lnSpc>
                <a:spcPct val="135000"/>
              </a:lnSpc>
            </a:pPr>
            <a:r>
              <a:rPr lang="en-US" sz="1500" dirty="0">
                <a:solidFill>
                  <a:srgbClr val="333333"/>
                </a:solidFill>
                <a:latin typeface="Microsoft Yahei" pitchFamily="34" charset="0"/>
                <a:ea typeface="Microsoft Yahei" pitchFamily="34" charset="-122"/>
                <a:cs typeface="Microsoft Yahei" pitchFamily="34" charset="-120"/>
              </a:rPr>
              <a:t>（MLOG_8BYTE）</a:t>
            </a:r>
            <a:endParaRPr lang="en-US" sz="1500" dirty="0"/>
          </a:p>
        </p:txBody>
      </p:sp>
      <p:sp>
        <p:nvSpPr>
          <p:cNvPr id="9" name="Object8"/>
          <p:cNvSpPr/>
          <p:nvPr/>
        </p:nvSpPr>
        <p:spPr>
          <a:xfrm>
            <a:off x="9666" y="2839153"/>
            <a:ext cx="2505683" cy="577787"/>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复杂的redo日志类型</a:t>
            </a:r>
            <a:endParaRPr lang="en-US" sz="1500" dirty="0"/>
          </a:p>
        </p:txBody>
      </p:sp>
      <p:pic>
        <p:nvPicPr>
          <p:cNvPr id="10" name="Object 9" descr="https://fynotefile.oss-cn-zhangjiakou.aliyuncs.com/fynote/fyfile/5983/69830/747e8e47d1d84c889d8b9ae038846dea.png">    </p:cNvPr>
          <p:cNvPicPr>
            <a:picLocks noChangeAspect="1"/>
          </p:cNvPicPr>
          <p:nvPr/>
        </p:nvPicPr>
        <p:blipFill>
          <a:blip r:embed="rId4"/>
          <a:stretch>
            <a:fillRect/>
          </a:stretch>
        </p:blipFill>
        <p:spPr>
          <a:xfrm>
            <a:off x="2611400" y="2769946"/>
            <a:ext cx="6514153" cy="2224972"/>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redo日志的写入过程</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86415" y="1012589"/>
            <a:ext cx="5812940" cy="2450592"/>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red log日志缓冲区</a:t>
            </a:r>
            <a:endParaRPr lang="en-US" sz="1500" dirty="0"/>
          </a:p>
          <a:p>
            <a:endParaRPr lang="en-US" sz="1500" dirty="0"/>
          </a:p>
          <a:p>
            <a:r>
              <a:rPr lang="en-US" sz="1800" b="1" dirty="0">
                <a:solidFill>
                  <a:srgbClr val="333333"/>
                </a:solidFill>
                <a:latin typeface="Microsoft Yahei" pitchFamily="34" charset="0"/>
                <a:ea typeface="Microsoft Yahei" pitchFamily="34" charset="-122"/>
                <a:cs typeface="Microsoft Yahei" pitchFamily="34" charset="-120"/>
              </a:rPr>
              <a:t>redo日志刷盘时机</a:t>
            </a:r>
            <a:endParaRPr lang="en-US" sz="1500" dirty="0"/>
          </a:p>
          <a:p>
            <a:endParaRPr lang="en-US" sz="1500" dirty="0"/>
          </a:p>
          <a:p>
            <a:r>
              <a:rPr lang="en-US" sz="1800" b="1" dirty="0">
                <a:solidFill>
                  <a:srgbClr val="333333"/>
                </a:solidFill>
                <a:latin typeface="Microsoft Yahei" pitchFamily="34" charset="0"/>
                <a:ea typeface="Microsoft Yahei" pitchFamily="34" charset="-122"/>
                <a:cs typeface="Microsoft Yahei" pitchFamily="34" charset="-120"/>
              </a:rPr>
              <a:t>崩溃后的恢复</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为啥不使用binlog</a:t>
            </a:r>
            <a:endParaRPr lang="en-US" sz="1500" dirty="0"/>
          </a:p>
          <a:p>
            <a:endParaRPr lang="en-US" sz="15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undo日志</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86415" y="834390"/>
            <a:ext cx="2724606" cy="1600200"/>
          </a:xfrm>
          <a:prstGeom prst="rect">
            <a:avLst/>
          </a:prstGeom>
          <a:noFill/>
          <a:ln/>
        </p:spPr>
        <p:txBody>
          <a:bodyPr wrap="square" rtlCol="0" anchor="ctr"/>
          <a:lstStyle/>
          <a:p>
            <a:r>
              <a:rPr lang="en-US" sz="1500" b="1" dirty="0">
                <a:solidFill>
                  <a:srgbClr val="333333"/>
                </a:solidFill>
                <a:latin typeface="Microsoft Yahei" pitchFamily="34" charset="0"/>
                <a:ea typeface="Microsoft Yahei" pitchFamily="34" charset="-122"/>
                <a:cs typeface="Microsoft Yahei" pitchFamily="34" charset="-120"/>
              </a:rPr>
              <a:t>事务回滚的需求</a:t>
            </a:r>
            <a:endParaRPr lang="en-US" sz="1500" dirty="0"/>
          </a:p>
          <a:p>
            <a:r>
              <a:rPr lang="en-US" sz="1500" b="1" dirty="0">
                <a:solidFill>
                  <a:srgbClr val="333333"/>
                </a:solidFill>
                <a:latin typeface="Microsoft Yahei" pitchFamily="34" charset="0"/>
                <a:ea typeface="Microsoft Yahei" pitchFamily="34" charset="-122"/>
                <a:cs typeface="Microsoft Yahei" pitchFamily="34" charset="-120"/>
              </a:rPr>
              <a:t>事务id</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给事务分配id的时机</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事务id生成机制</a:t>
            </a:r>
            <a:endParaRPr lang="en-US" sz="1500" dirty="0"/>
          </a:p>
          <a:p>
            <a:r>
              <a:rPr lang="en-US" sz="1500" b="1" dirty="0">
                <a:solidFill>
                  <a:srgbClr val="333333"/>
                </a:solidFill>
                <a:latin typeface="Microsoft Yahei" pitchFamily="34" charset="0"/>
                <a:ea typeface="Microsoft Yahei" pitchFamily="34" charset="-122"/>
                <a:cs typeface="Microsoft Yahei" pitchFamily="34" charset="-120"/>
              </a:rPr>
              <a:t>trx_id隐藏列</a:t>
            </a:r>
            <a:endParaRPr lang="en-US" sz="1500" dirty="0"/>
          </a:p>
        </p:txBody>
      </p:sp>
      <p:pic>
        <p:nvPicPr>
          <p:cNvPr id="5" name="Object 4" descr="https://fynotefile.oss-cn-zhangjiakou.aliyuncs.com/fynote/fyfile/5983/69830/157bfc9b326741de955811dc312e8778.png">    </p:cNvPr>
          <p:cNvPicPr>
            <a:picLocks noChangeAspect="1"/>
          </p:cNvPicPr>
          <p:nvPr/>
        </p:nvPicPr>
        <p:blipFill>
          <a:blip r:embed="rId2"/>
          <a:stretch>
            <a:fillRect/>
          </a:stretch>
        </p:blipFill>
        <p:spPr>
          <a:xfrm>
            <a:off x="1952956" y="1417446"/>
            <a:ext cx="7130391" cy="3536956"/>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5428947"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INSERT操作对应的undo日志</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86415" y="834390"/>
            <a:ext cx="3093756" cy="1005840"/>
          </a:xfrm>
          <a:prstGeom prst="rect">
            <a:avLst/>
          </a:prstGeom>
          <a:noFill/>
          <a:ln/>
        </p:spPr>
        <p:txBody>
          <a:bodyPr wrap="square" rtlCol="0" anchor="ctr"/>
          <a:lstStyle/>
          <a:p>
            <a:r>
              <a:rPr lang="en-US" sz="1500" b="1" dirty="0">
                <a:solidFill>
                  <a:srgbClr val="333333"/>
                </a:solidFill>
                <a:latin typeface="Microsoft Yahei" pitchFamily="34" charset="0"/>
                <a:ea typeface="Microsoft Yahei" pitchFamily="34" charset="-122"/>
                <a:cs typeface="Microsoft Yahei" pitchFamily="34" charset="-120"/>
              </a:rPr>
              <a:t>undo日志的格式</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INSERT操作对应的undo日志</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roll_pointer的作用</a:t>
            </a:r>
            <a:endParaRPr lang="en-US" sz="1500" dirty="0"/>
          </a:p>
        </p:txBody>
      </p:sp>
      <p:pic>
        <p:nvPicPr>
          <p:cNvPr id="5" name="Object 4" descr="https://fynotefile.oss-cn-zhangjiakou.aliyuncs.com/fynote/fyfile/5983/69830/08853e937a8e4250839fd76268ea775e.png">    </p:cNvPr>
          <p:cNvPicPr>
            <a:picLocks noChangeAspect="1"/>
          </p:cNvPicPr>
          <p:nvPr/>
        </p:nvPicPr>
        <p:blipFill>
          <a:blip r:embed="rId2"/>
          <a:stretch>
            <a:fillRect/>
          </a:stretch>
        </p:blipFill>
        <p:spPr>
          <a:xfrm>
            <a:off x="189666" y="3049030"/>
            <a:ext cx="8556093" cy="2028662"/>
          </a:xfrm>
          <a:prstGeom prst="rect">
            <a:avLst/>
          </a:prstGeom>
        </p:spPr>
      </p:pic>
      <p:pic>
        <p:nvPicPr>
          <p:cNvPr id="6" name="Object 5" descr="https://fynotefile.oss-cn-zhangjiakou.aliyuncs.com/fynote/fyfile/5983/1/f574731843c448ac9c4df4ce87087e29.png">    </p:cNvPr>
          <p:cNvPicPr>
            <a:picLocks noChangeAspect="1"/>
          </p:cNvPicPr>
          <p:nvPr/>
        </p:nvPicPr>
        <p:blipFill>
          <a:blip r:embed="rId3"/>
          <a:stretch>
            <a:fillRect/>
          </a:stretch>
        </p:blipFill>
        <p:spPr>
          <a:xfrm>
            <a:off x="1653701" y="1337310"/>
            <a:ext cx="7022592" cy="1545336"/>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5456292"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DELETE操作对应的undo日志</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5d5e742a06454a678bf8ab66ba28514c.png">    </p:cNvPr>
          <p:cNvPicPr>
            <a:picLocks noChangeAspect="1"/>
          </p:cNvPicPr>
          <p:nvPr/>
        </p:nvPicPr>
        <p:blipFill>
          <a:blip r:embed="rId2"/>
          <a:stretch>
            <a:fillRect/>
          </a:stretch>
        </p:blipFill>
        <p:spPr>
          <a:xfrm>
            <a:off x="108675" y="3291042"/>
            <a:ext cx="2998423" cy="1625933"/>
          </a:xfrm>
          <a:prstGeom prst="rect">
            <a:avLst/>
          </a:prstGeom>
        </p:spPr>
      </p:pic>
      <p:pic>
        <p:nvPicPr>
          <p:cNvPr id="5" name="Object 4" descr="https://fynotefile.oss-cn-zhangjiakou.aliyuncs.com/fynote/fyfile/5983/69830/36ed2b5c4f8d48fba34d4b580a1a69a9.png">    </p:cNvPr>
          <p:cNvPicPr>
            <a:picLocks noChangeAspect="1"/>
          </p:cNvPicPr>
          <p:nvPr/>
        </p:nvPicPr>
        <p:blipFill>
          <a:blip r:embed="rId3"/>
          <a:stretch>
            <a:fillRect/>
          </a:stretch>
        </p:blipFill>
        <p:spPr>
          <a:xfrm>
            <a:off x="5980242" y="1052211"/>
            <a:ext cx="2713580" cy="1617896"/>
          </a:xfrm>
          <a:prstGeom prst="rect">
            <a:avLst/>
          </a:prstGeom>
        </p:spPr>
      </p:pic>
      <p:sp>
        <p:nvSpPr>
          <p:cNvPr id="6" name="Object5"/>
          <p:cNvSpPr/>
          <p:nvPr/>
        </p:nvSpPr>
        <p:spPr>
          <a:xfrm>
            <a:off x="5911880" y="595011"/>
            <a:ext cx="2724606" cy="457200"/>
          </a:xfrm>
          <a:prstGeom prst="rect">
            <a:avLst/>
          </a:prstGeom>
          <a:noFill/>
          <a:ln/>
        </p:spPr>
        <p:txBody>
          <a:bodyPr wrap="square" rtlCol="0" anchor="ctr"/>
          <a:lstStyle/>
          <a:p>
            <a:r>
              <a:rPr lang="en-US" sz="1500" b="1" dirty="0">
                <a:solidFill>
                  <a:srgbClr val="333333"/>
                </a:solidFill>
                <a:latin typeface="Microsoft Yahei" pitchFamily="34" charset="0"/>
                <a:ea typeface="Microsoft Yahei" pitchFamily="34" charset="-122"/>
                <a:cs typeface="Microsoft Yahei" pitchFamily="34" charset="-120"/>
              </a:rPr>
              <a:t>delete mark阶段</a:t>
            </a:r>
            <a:endParaRPr lang="en-US" sz="1500" dirty="0"/>
          </a:p>
        </p:txBody>
      </p:sp>
      <p:pic>
        <p:nvPicPr>
          <p:cNvPr id="7" name="Object 6" descr="https://fynotefile.oss-cn-zhangjiakou.aliyuncs.com/fynote/fyfile/5983/69830/cf623dee458149d0875de93837006650.png">    </p:cNvPr>
          <p:cNvPicPr>
            <a:picLocks noChangeAspect="1"/>
          </p:cNvPicPr>
          <p:nvPr/>
        </p:nvPicPr>
        <p:blipFill>
          <a:blip r:embed="rId4"/>
          <a:stretch>
            <a:fillRect/>
          </a:stretch>
        </p:blipFill>
        <p:spPr>
          <a:xfrm>
            <a:off x="5980242" y="3200850"/>
            <a:ext cx="2866272" cy="1806316"/>
          </a:xfrm>
          <a:prstGeom prst="rect">
            <a:avLst/>
          </a:prstGeom>
        </p:spPr>
      </p:pic>
      <p:sp>
        <p:nvSpPr>
          <p:cNvPr id="8" name="Object7"/>
          <p:cNvSpPr/>
          <p:nvPr/>
        </p:nvSpPr>
        <p:spPr>
          <a:xfrm>
            <a:off x="5911880" y="2690938"/>
            <a:ext cx="2724606" cy="457200"/>
          </a:xfrm>
          <a:prstGeom prst="rect">
            <a:avLst/>
          </a:prstGeom>
          <a:noFill/>
          <a:ln/>
        </p:spPr>
        <p:txBody>
          <a:bodyPr wrap="square" rtlCol="0" anchor="ctr"/>
          <a:lstStyle/>
          <a:p>
            <a:r>
              <a:rPr lang="en-US" sz="1500" b="1" dirty="0">
                <a:solidFill>
                  <a:srgbClr val="333333"/>
                </a:solidFill>
                <a:latin typeface="Microsoft Yahei" pitchFamily="34" charset="0"/>
                <a:ea typeface="Microsoft Yahei" pitchFamily="34" charset="-122"/>
                <a:cs typeface="Microsoft Yahei" pitchFamily="34" charset="-120"/>
              </a:rPr>
              <a:t>purge阶段</a:t>
            </a:r>
            <a:endParaRPr lang="en-US" sz="1500" dirty="0"/>
          </a:p>
        </p:txBody>
      </p:sp>
      <p:sp>
        <p:nvSpPr>
          <p:cNvPr id="9" name="Object8"/>
          <p:cNvSpPr/>
          <p:nvPr/>
        </p:nvSpPr>
        <p:spPr>
          <a:xfrm>
            <a:off x="108675" y="2919538"/>
            <a:ext cx="2724606" cy="457200"/>
          </a:xfrm>
          <a:prstGeom prst="rect">
            <a:avLst/>
          </a:prstGeom>
          <a:noFill/>
          <a:ln/>
        </p:spPr>
        <p:txBody>
          <a:bodyPr wrap="square" rtlCol="0" anchor="ctr"/>
          <a:lstStyle/>
          <a:p>
            <a:r>
              <a:rPr lang="en-US" sz="1500" b="1" dirty="0">
                <a:solidFill>
                  <a:srgbClr val="333333"/>
                </a:solidFill>
                <a:latin typeface="Microsoft Yahei" pitchFamily="34" charset="0"/>
                <a:ea typeface="Microsoft Yahei" pitchFamily="34" charset="-122"/>
                <a:cs typeface="Microsoft Yahei" pitchFamily="34" charset="-120"/>
              </a:rPr>
              <a:t>删除一条记录</a:t>
            </a:r>
            <a:endParaRPr lang="en-US" sz="1500" dirty="0"/>
          </a:p>
        </p:txBody>
      </p:sp>
      <p:pic>
        <p:nvPicPr>
          <p:cNvPr id="10" name="Object 9" descr="https://fynotefile.oss-cn-zhangjiakou.aliyuncs.com/fynote/fyfile/5983/1/28361518222d4164a875674c4ce1c1db.png">    </p:cNvPr>
          <p:cNvPicPr>
            <a:picLocks noChangeAspect="1"/>
          </p:cNvPicPr>
          <p:nvPr/>
        </p:nvPicPr>
        <p:blipFill>
          <a:blip r:embed="rId5"/>
          <a:stretch>
            <a:fillRect/>
          </a:stretch>
        </p:blipFill>
        <p:spPr>
          <a:xfrm>
            <a:off x="1740204" y="595011"/>
            <a:ext cx="3387272" cy="2442329"/>
          </a:xfrm>
          <a:prstGeom prst="rect">
            <a:avLst/>
          </a:prstGeom>
        </p:spPr>
      </p:pic>
      <p:sp>
        <p:nvSpPr>
          <p:cNvPr id="11" name="Object10"/>
          <p:cNvSpPr/>
          <p:nvPr/>
        </p:nvSpPr>
        <p:spPr>
          <a:xfrm>
            <a:off x="-82033" y="727712"/>
            <a:ext cx="1822237" cy="777240"/>
          </a:xfrm>
          <a:prstGeom prst="rect">
            <a:avLst/>
          </a:prstGeom>
          <a:noFill/>
          <a:ln/>
        </p:spPr>
        <p:txBody>
          <a:bodyPr wrap="square" rtlCol="0" anchor="ctr"/>
          <a:lstStyle/>
          <a:p>
            <a:r>
              <a:rPr lang="en-US" sz="1500" b="1" dirty="0">
                <a:solidFill>
                  <a:srgbClr val="333333"/>
                </a:solidFill>
                <a:latin typeface="Microsoft Yahei" pitchFamily="34" charset="0"/>
                <a:ea typeface="Microsoft Yahei" pitchFamily="34" charset="-122"/>
                <a:cs typeface="Microsoft Yahei" pitchFamily="34" charset="-120"/>
              </a:rPr>
              <a:t>页面插入多条记录</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(版本链)</a:t>
            </a:r>
            <a:endParaRPr lang="en-US" sz="15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5456292"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DELETE操作对应的undo日志</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123050" y="755057"/>
            <a:ext cx="1822237" cy="457200"/>
          </a:xfrm>
          <a:prstGeom prst="rect">
            <a:avLst/>
          </a:prstGeom>
          <a:noFill/>
          <a:ln/>
        </p:spPr>
        <p:txBody>
          <a:bodyPr wrap="square" rtlCol="0" anchor="ctr"/>
          <a:lstStyle/>
          <a:p>
            <a:r>
              <a:rPr lang="en-US" sz="1500" b="1" dirty="0">
                <a:solidFill>
                  <a:srgbClr val="333333"/>
                </a:solidFill>
                <a:latin typeface="Microsoft Yahei" pitchFamily="34" charset="0"/>
                <a:ea typeface="Microsoft Yahei" pitchFamily="34" charset="-122"/>
                <a:cs typeface="Microsoft Yahei" pitchFamily="34" charset="-120"/>
              </a:rPr>
              <a:t>版本链与roll_ptr</a:t>
            </a:r>
            <a:endParaRPr lang="en-US" sz="1500" dirty="0"/>
          </a:p>
        </p:txBody>
      </p:sp>
      <p:pic>
        <p:nvPicPr>
          <p:cNvPr id="5" name="Object 4" descr="https://fynotefile.oss-cn-zhangjiakou.aliyuncs.com/fynote/fyfile/5983/69830/85ecb9dda6994ae1912a727e22e58fc8.png">    </p:cNvPr>
          <p:cNvPicPr>
            <a:picLocks noChangeAspect="1"/>
          </p:cNvPicPr>
          <p:nvPr/>
        </p:nvPicPr>
        <p:blipFill>
          <a:blip r:embed="rId2"/>
          <a:stretch>
            <a:fillRect/>
          </a:stretch>
        </p:blipFill>
        <p:spPr>
          <a:xfrm>
            <a:off x="1533261" y="1629263"/>
            <a:ext cx="7348998" cy="239585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MySQL体系架构</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90e57380803040c7b6fc7278f26513d0.png">    </p:cNvPr>
          <p:cNvPicPr>
            <a:picLocks noChangeAspect="1"/>
          </p:cNvPicPr>
          <p:nvPr/>
        </p:nvPicPr>
        <p:blipFill>
          <a:blip r:embed="rId2"/>
          <a:stretch>
            <a:fillRect/>
          </a:stretch>
        </p:blipFill>
        <p:spPr>
          <a:xfrm>
            <a:off x="0" y="770235"/>
            <a:ext cx="6754028" cy="4373265"/>
          </a:xfrm>
          <a:prstGeom prst="rect">
            <a:avLst/>
          </a:prstGeom>
        </p:spPr>
      </p:pic>
      <p:sp>
        <p:nvSpPr>
          <p:cNvPr id="5" name="Object4"/>
          <p:cNvSpPr/>
          <p:nvPr/>
        </p:nvSpPr>
        <p:spPr>
          <a:xfrm>
            <a:off x="6891738" y="944118"/>
            <a:ext cx="2123960" cy="3255264"/>
          </a:xfrm>
          <a:prstGeom prst="rect">
            <a:avLst/>
          </a:prstGeom>
          <a:noFill/>
          <a:ln/>
        </p:spPr>
        <p:txBody>
          <a:bodyPr wrap="square" rtlCol="0" anchor="ctr"/>
          <a:lstStyle/>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连接池</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管理工具和服务</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SQL接口</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解析器</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缓存器</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插件式引擎</a:t>
            </a:r>
            <a:endParaRPr lang="en-US" sz="1500" dirty="0"/>
          </a:p>
          <a:p>
            <a:pPr>
              <a:lnSpc>
                <a:spcPct val="150000"/>
              </a:lnSpc>
            </a:pPr>
            <a:r>
              <a:rPr lang="en-US" sz="1800" dirty="0">
                <a:solidFill>
                  <a:srgbClr val="333333"/>
                </a:solidFill>
                <a:latin typeface="Microsoft Yahei" pitchFamily="34" charset="0"/>
                <a:ea typeface="Microsoft Yahei" pitchFamily="34" charset="-122"/>
                <a:cs typeface="Microsoft Yahei" pitchFamily="34" charset="-120"/>
              </a:rPr>
              <a:t>文件与日志系统</a:t>
            </a:r>
            <a:endParaRPr lang="en-US" sz="15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5456292"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UPDATE操作对应的undo日志</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136722" y="854395"/>
            <a:ext cx="2902345" cy="1072277"/>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不更新主键的情况</a:t>
            </a:r>
            <a:r>
              <a:rPr lang="en-US" sz="1500" dirty="0">
                <a:solidFill>
                  <a:srgbClr val="333333"/>
                </a:solidFill>
                <a:latin typeface="宋体" pitchFamily="34" charset="0"/>
                <a:ea typeface="宋体" pitchFamily="34" charset="-122"/>
                <a:cs typeface="宋体" pitchFamily="34" charset="-120"/>
              </a:rPr>
              <a:t>就地更新（</a:t>
            </a:r>
            <a:r>
              <a:rPr lang="en-US" sz="1500" dirty="0">
                <a:solidFill>
                  <a:srgbClr val="333333"/>
                </a:solidFill>
                <a:latin typeface="Microsoft Yahei" pitchFamily="34" charset="0"/>
                <a:ea typeface="Microsoft Yahei" pitchFamily="34" charset="-122"/>
                <a:cs typeface="Microsoft Yahei" pitchFamily="34" charset="-120"/>
              </a:rPr>
              <a:t>in-place update</a:t>
            </a:r>
            <a:r>
              <a:rPr lang="en-US" sz="1500" dirty="0">
                <a:solidFill>
                  <a:srgbClr val="333333"/>
                </a:solidFill>
                <a:latin typeface="宋体" pitchFamily="34" charset="0"/>
                <a:ea typeface="宋体" pitchFamily="34" charset="-122"/>
                <a:cs typeface="宋体" pitchFamily="34" charset="-120"/>
              </a:rPr>
              <a:t>）</a:t>
            </a:r>
            <a:r>
              <a:rPr lang="en-US" sz="1500" dirty="0">
                <a:solidFill>
                  <a:srgbClr val="333333"/>
                </a:solidFill>
                <a:latin typeface="宋体" pitchFamily="34" charset="0"/>
                <a:ea typeface="宋体" pitchFamily="34" charset="-122"/>
                <a:cs typeface="宋体" pitchFamily="34" charset="-120"/>
              </a:rPr>
              <a:t>先删除掉旧记录，再插入新记录</a:t>
            </a:r>
            <a:endParaRPr lang="en-US" sz="1500" dirty="0"/>
          </a:p>
        </p:txBody>
      </p:sp>
      <p:sp>
        <p:nvSpPr>
          <p:cNvPr id="5" name="Object4"/>
          <p:cNvSpPr/>
          <p:nvPr/>
        </p:nvSpPr>
        <p:spPr>
          <a:xfrm>
            <a:off x="136722" y="2408766"/>
            <a:ext cx="2902345" cy="1072277"/>
          </a:xfrm>
          <a:prstGeom prst="rect">
            <a:avLst/>
          </a:prstGeom>
          <a:noFill/>
          <a:ln/>
        </p:spPr>
        <p:txBody>
          <a:bodyPr wrap="square" rtlCol="0" anchor="ctr"/>
          <a:lstStyle/>
          <a:p>
            <a:r>
              <a:rPr lang="en-US" sz="1800" b="1" dirty="0">
                <a:solidFill>
                  <a:srgbClr val="333333"/>
                </a:solidFill>
                <a:latin typeface="Microsoft Yahei" pitchFamily="34" charset="0"/>
                <a:ea typeface="Microsoft Yahei" pitchFamily="34" charset="-122"/>
                <a:cs typeface="Microsoft Yahei" pitchFamily="34" charset="-120"/>
              </a:rPr>
              <a:t>更新主键的情况</a:t>
            </a:r>
            <a:r>
              <a:rPr lang="en-US" sz="1500" dirty="0">
                <a:solidFill>
                  <a:srgbClr val="333333"/>
                </a:solidFill>
                <a:latin typeface="宋体" pitchFamily="34" charset="0"/>
                <a:ea typeface="宋体" pitchFamily="34" charset="-122"/>
                <a:cs typeface="宋体" pitchFamily="34" charset="-120"/>
              </a:rPr>
              <a:t>将旧记录进行</a:t>
            </a:r>
            <a:r>
              <a:rPr lang="en-US" sz="1500" dirty="0">
                <a:solidFill>
                  <a:srgbClr val="333333"/>
                </a:solidFill>
                <a:latin typeface="Microsoft Yahei" pitchFamily="34" charset="0"/>
                <a:ea typeface="Microsoft Yahei" pitchFamily="34" charset="-122"/>
                <a:cs typeface="Microsoft Yahei" pitchFamily="34" charset="-120"/>
              </a:rPr>
              <a:t>delete mark</a:t>
            </a:r>
            <a:r>
              <a:rPr lang="en-US" sz="1500" dirty="0">
                <a:solidFill>
                  <a:srgbClr val="333333"/>
                </a:solidFill>
                <a:latin typeface="宋体" pitchFamily="34" charset="0"/>
                <a:ea typeface="宋体" pitchFamily="34" charset="-122"/>
                <a:cs typeface="宋体" pitchFamily="34" charset="-120"/>
              </a:rPr>
              <a:t>操作</a:t>
            </a:r>
            <a:r>
              <a:rPr lang="en-US" sz="1500" dirty="0">
                <a:solidFill>
                  <a:srgbClr val="333333"/>
                </a:solidFill>
                <a:latin typeface="宋体" pitchFamily="34" charset="0"/>
                <a:ea typeface="宋体" pitchFamily="34" charset="-122"/>
                <a:cs typeface="宋体" pitchFamily="34" charset="-120"/>
              </a:rPr>
              <a:t>创建一条新记录</a:t>
            </a:r>
            <a:endParaRPr lang="en-US" sz="1500" dirty="0"/>
          </a:p>
        </p:txBody>
      </p:sp>
      <p:sp>
        <p:nvSpPr>
          <p:cNvPr id="6" name="Object5"/>
          <p:cNvSpPr/>
          <p:nvPr/>
        </p:nvSpPr>
        <p:spPr>
          <a:xfrm>
            <a:off x="4033313" y="1107245"/>
            <a:ext cx="4140111" cy="45720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1条TRX_UNDO_UPD_EXIST_REC的undo日志</a:t>
            </a:r>
            <a:endParaRPr lang="en-US" sz="1500" dirty="0"/>
          </a:p>
        </p:txBody>
      </p:sp>
      <p:sp>
        <p:nvSpPr>
          <p:cNvPr id="7" name="Object6"/>
          <p:cNvSpPr/>
          <p:nvPr/>
        </p:nvSpPr>
        <p:spPr>
          <a:xfrm>
            <a:off x="3835493" y="2875055"/>
            <a:ext cx="4187536" cy="73152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1条TRX_UNDO_DEL_MARK_REC的undo日志</a:t>
            </a:r>
            <a:endParaRPr lang="en-US" sz="1500" dirty="0"/>
          </a:p>
          <a:p>
            <a:r>
              <a:rPr lang="en-US" sz="1500" dirty="0">
                <a:solidFill>
                  <a:srgbClr val="333333"/>
                </a:solidFill>
                <a:latin typeface="Microsoft Yahei" pitchFamily="34" charset="0"/>
                <a:ea typeface="Microsoft Yahei" pitchFamily="34" charset="-122"/>
                <a:cs typeface="Microsoft Yahei" pitchFamily="34" charset="-120"/>
              </a:rPr>
              <a:t>1条TRX_UNDO_INSERT_REC的undo日志</a:t>
            </a:r>
            <a:endParaRPr lang="en-US" sz="1500" dirty="0"/>
          </a:p>
        </p:txBody>
      </p:sp>
      <p:sp>
        <p:nvSpPr>
          <p:cNvPr id="8" name="Object7"/>
          <p:cNvSpPr/>
          <p:nvPr/>
        </p:nvSpPr>
        <p:spPr>
          <a:xfrm>
            <a:off x="4033313" y="3606575"/>
            <a:ext cx="4187536" cy="457200"/>
          </a:xfrm>
          <a:prstGeom prst="rect">
            <a:avLst/>
          </a:prstGeom>
          <a:noFill/>
          <a:ln/>
        </p:spPr>
        <p:txBody>
          <a:bodyPr wrap="square" rtlCol="0" anchor="ctr"/>
          <a:lstStyle/>
          <a:p>
            <a:endParaRPr lang="en-US" sz="15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2300"/>
            <a:ext cx="9144000" cy="4663887"/>
          </a:xfrm>
          <a:prstGeom prst="rect">
            <a:avLst/>
          </a:prstGeom>
        </p:spPr>
      </p:pic>
      <p:sp>
        <p:nvSpPr>
          <p:cNvPr id="3" name="Object2"/>
          <p:cNvSpPr/>
          <p:nvPr/>
        </p:nvSpPr>
        <p:spPr>
          <a:xfrm>
            <a:off x="339164" y="1422673"/>
            <a:ext cx="8194884" cy="906971"/>
          </a:xfrm>
          <a:prstGeom prst="rect">
            <a:avLst/>
          </a:prstGeom>
          <a:noFill/>
          <a:ln/>
        </p:spPr>
        <p:txBody>
          <a:bodyPr wrap="square" rtlCol="0" anchor="ctr"/>
          <a:lstStyle/>
          <a:p>
            <a:pPr algn="ctr">
              <a:lnSpc>
                <a:spcPct val="90000"/>
              </a:lnSpc>
            </a:pPr>
            <a:r>
              <a:rPr lang="en-US" sz="5000" b="1" dirty="0">
                <a:solidFill>
                  <a:srgbClr val="666666"/>
                </a:solidFill>
                <a:latin typeface="Microsoft Yahei" pitchFamily="34" charset="0"/>
                <a:ea typeface="Microsoft Yahei" pitchFamily="34" charset="-122"/>
                <a:cs typeface="Microsoft Yahei" pitchFamily="34" charset="-120"/>
              </a:rPr>
              <a:t>六、MySQL8新特性底层原理</a:t>
            </a: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7090163" y="-2300"/>
            <a:ext cx="2372320" cy="1829940"/>
          </a:xfrm>
          <a:prstGeom prst="rect">
            <a:avLst/>
          </a:prstGeom>
        </p:spPr>
      </p:pic>
      <p:pic>
        <p:nvPicPr>
          <p:cNvPr id="7" name="Object 6"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8" name="Object 7"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9" name="Object 8"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5456292"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降序索引的底层实现</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ff99407da0a44329a90412ed591a7ed4.png">    </p:cNvPr>
          <p:cNvPicPr>
            <a:picLocks noChangeAspect="1"/>
          </p:cNvPicPr>
          <p:nvPr/>
        </p:nvPicPr>
        <p:blipFill>
          <a:blip r:embed="rId2"/>
          <a:stretch>
            <a:fillRect/>
          </a:stretch>
        </p:blipFill>
        <p:spPr>
          <a:xfrm>
            <a:off x="2963859" y="814068"/>
            <a:ext cx="5321808" cy="1929384"/>
          </a:xfrm>
          <a:prstGeom prst="rect">
            <a:avLst/>
          </a:prstGeom>
        </p:spPr>
      </p:pic>
      <p:sp>
        <p:nvSpPr>
          <p:cNvPr id="5" name="Object4"/>
          <p:cNvSpPr/>
          <p:nvPr/>
        </p:nvSpPr>
        <p:spPr>
          <a:xfrm>
            <a:off x="95003" y="739144"/>
            <a:ext cx="1548626" cy="577787"/>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升序索引</a:t>
            </a:r>
            <a:endParaRPr lang="en-US" sz="1500" dirty="0"/>
          </a:p>
        </p:txBody>
      </p:sp>
      <p:sp>
        <p:nvSpPr>
          <p:cNvPr id="6" name="Object5"/>
          <p:cNvSpPr/>
          <p:nvPr/>
        </p:nvSpPr>
        <p:spPr>
          <a:xfrm>
            <a:off x="78764" y="3018143"/>
            <a:ext cx="1548626" cy="577787"/>
          </a:xfrm>
          <a:prstGeom prst="rect">
            <a:avLst/>
          </a:prstGeom>
          <a:noFill/>
          <a:ln/>
        </p:spPr>
        <p:txBody>
          <a:bodyPr wrap="square" rtlCol="0" anchor="ctr"/>
          <a:lstStyle/>
          <a:p>
            <a:pPr>
              <a:lnSpc>
                <a:spcPct val="135000"/>
              </a:lnSpc>
            </a:pPr>
            <a:r>
              <a:rPr lang="en-US" sz="1800" b="1" dirty="0">
                <a:solidFill>
                  <a:srgbClr val="333333"/>
                </a:solidFill>
                <a:latin typeface="Microsoft Yahei" pitchFamily="34" charset="0"/>
                <a:ea typeface="Microsoft Yahei" pitchFamily="34" charset="-122"/>
                <a:cs typeface="Microsoft Yahei" pitchFamily="34" charset="-120"/>
              </a:rPr>
              <a:t>降序索引</a:t>
            </a:r>
            <a:endParaRPr lang="en-US" sz="1500" dirty="0"/>
          </a:p>
        </p:txBody>
      </p:sp>
      <p:pic>
        <p:nvPicPr>
          <p:cNvPr id="7" name="Object 6" descr="https://fynotefile.oss-cn-zhangjiakou.aliyuncs.com/fynote/fyfile/5983/69830/42447ceb3c23441a9462ac9e5e7bbb27.png">    </p:cNvPr>
          <p:cNvPicPr>
            <a:picLocks noChangeAspect="1"/>
          </p:cNvPicPr>
          <p:nvPr/>
        </p:nvPicPr>
        <p:blipFill>
          <a:blip r:embed="rId3"/>
          <a:stretch>
            <a:fillRect/>
          </a:stretch>
        </p:blipFill>
        <p:spPr>
          <a:xfrm>
            <a:off x="2758010" y="2953578"/>
            <a:ext cx="5432717" cy="2025078"/>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5456292"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Doublewrite Buffer的改进</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95003" y="739144"/>
            <a:ext cx="1548626" cy="643652"/>
          </a:xfrm>
          <a:prstGeom prst="rect">
            <a:avLst/>
          </a:prstGeom>
          <a:noFill/>
          <a:ln/>
        </p:spPr>
        <p:txBody>
          <a:bodyPr wrap="square" rtlCol="0" anchor="ctr"/>
          <a:lstStyle/>
          <a:p>
            <a:pPr>
              <a:lnSpc>
                <a:spcPct val="135000"/>
              </a:lnSpc>
            </a:pPr>
            <a:r>
              <a:rPr lang="en-US" sz="2100" b="1" dirty="0">
                <a:solidFill>
                  <a:srgbClr val="333333"/>
                </a:solidFill>
                <a:latin typeface="Microsoft Yahei" pitchFamily="34" charset="0"/>
                <a:ea typeface="Microsoft Yahei" pitchFamily="34" charset="-122"/>
                <a:cs typeface="Microsoft Yahei" pitchFamily="34" charset="-120"/>
              </a:rPr>
              <a:t>MySQL5.7</a:t>
            </a:r>
            <a:endParaRPr lang="en-US" sz="1500" dirty="0"/>
          </a:p>
        </p:txBody>
      </p:sp>
      <p:sp>
        <p:nvSpPr>
          <p:cNvPr id="5" name="Object4"/>
          <p:cNvSpPr/>
          <p:nvPr/>
        </p:nvSpPr>
        <p:spPr>
          <a:xfrm>
            <a:off x="78764" y="3018143"/>
            <a:ext cx="1489899" cy="643652"/>
          </a:xfrm>
          <a:prstGeom prst="rect">
            <a:avLst/>
          </a:prstGeom>
          <a:noFill/>
          <a:ln/>
        </p:spPr>
        <p:txBody>
          <a:bodyPr wrap="square" rtlCol="0" anchor="ctr"/>
          <a:lstStyle/>
          <a:p>
            <a:pPr>
              <a:lnSpc>
                <a:spcPct val="135000"/>
              </a:lnSpc>
            </a:pPr>
            <a:r>
              <a:rPr lang="en-US" sz="2100" b="1" dirty="0">
                <a:solidFill>
                  <a:srgbClr val="333333"/>
                </a:solidFill>
                <a:latin typeface="Microsoft Yahei" pitchFamily="34" charset="0"/>
                <a:ea typeface="Microsoft Yahei" pitchFamily="34" charset="-122"/>
                <a:cs typeface="Microsoft Yahei" pitchFamily="34" charset="-120"/>
              </a:rPr>
              <a:t>MySQL8.0</a:t>
            </a:r>
            <a:endParaRPr lang="en-US" sz="1500" dirty="0"/>
          </a:p>
        </p:txBody>
      </p:sp>
      <p:pic>
        <p:nvPicPr>
          <p:cNvPr id="6" name="Object 5" descr="https://fynotefile.oss-cn-zhangjiakou.aliyuncs.com/fynote/fyfile/5983/69830/0a0715935caa4d0c924331058eea4152.png">    </p:cNvPr>
          <p:cNvPicPr>
            <a:picLocks noChangeAspect="1"/>
          </p:cNvPicPr>
          <p:nvPr/>
        </p:nvPicPr>
        <p:blipFill>
          <a:blip r:embed="rId2"/>
          <a:stretch>
            <a:fillRect/>
          </a:stretch>
        </p:blipFill>
        <p:spPr>
          <a:xfrm>
            <a:off x="2758010" y="739144"/>
            <a:ext cx="5275432" cy="1971442"/>
          </a:xfrm>
          <a:prstGeom prst="rect">
            <a:avLst/>
          </a:prstGeom>
        </p:spPr>
      </p:pic>
      <p:pic>
        <p:nvPicPr>
          <p:cNvPr id="7" name="Object 6" descr="https://fynotefile.oss-cn-zhangjiakou.aliyuncs.com/fynote/fyfile/5983/69830/b005a5af47ec428d9bd215b6dfacdf63.png">    </p:cNvPr>
          <p:cNvPicPr>
            <a:picLocks noChangeAspect="1"/>
          </p:cNvPicPr>
          <p:nvPr/>
        </p:nvPicPr>
        <p:blipFill>
          <a:blip r:embed="rId3"/>
          <a:stretch>
            <a:fillRect/>
          </a:stretch>
        </p:blipFill>
        <p:spPr>
          <a:xfrm>
            <a:off x="2667530" y="3018143"/>
            <a:ext cx="5307789" cy="1996564"/>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5456292"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MySQL8的快速加列</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53986" y="595011"/>
            <a:ext cx="2560372" cy="643652"/>
          </a:xfrm>
          <a:prstGeom prst="rect">
            <a:avLst/>
          </a:prstGeom>
          <a:noFill/>
          <a:ln/>
        </p:spPr>
        <p:txBody>
          <a:bodyPr wrap="square" rtlCol="0" anchor="ctr"/>
          <a:lstStyle/>
          <a:p>
            <a:pPr>
              <a:lnSpc>
                <a:spcPct val="135000"/>
              </a:lnSpc>
            </a:pPr>
            <a:r>
              <a:rPr lang="en-US" sz="2100" b="1" dirty="0">
                <a:solidFill>
                  <a:srgbClr val="333333"/>
                </a:solidFill>
                <a:latin typeface="Microsoft Yahei" pitchFamily="34" charset="0"/>
                <a:ea typeface="Microsoft Yahei" pitchFamily="34" charset="-122"/>
                <a:cs typeface="Microsoft Yahei" pitchFamily="34" charset="-120"/>
              </a:rPr>
              <a:t>为啥加列的成本高？</a:t>
            </a:r>
            <a:endParaRPr lang="en-US" sz="1500" dirty="0"/>
          </a:p>
        </p:txBody>
      </p:sp>
      <p:pic>
        <p:nvPicPr>
          <p:cNvPr id="5" name="Object 4" descr="https://fynotefile.oss-cn-zhangjiakou.aliyuncs.com/fynote/fyfile/5983/69830/5d35b704bfa74502bdbdee40a4746891.png">    </p:cNvPr>
          <p:cNvPicPr>
            <a:picLocks noChangeAspect="1"/>
          </p:cNvPicPr>
          <p:nvPr/>
        </p:nvPicPr>
        <p:blipFill>
          <a:blip r:embed="rId2"/>
          <a:stretch>
            <a:fillRect/>
          </a:stretch>
        </p:blipFill>
        <p:spPr>
          <a:xfrm>
            <a:off x="515717" y="1060970"/>
            <a:ext cx="8686800" cy="3941064"/>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142898" y="0"/>
            <a:ext cx="5456292" cy="676656"/>
          </a:xfrm>
          <a:prstGeom prst="rect">
            <a:avLst/>
          </a:prstGeom>
          <a:noFill/>
          <a:ln/>
        </p:spPr>
        <p:txBody>
          <a:bodyPr wrap="square" rtlCol="0" anchor="ctr"/>
          <a:lstStyle/>
          <a:p>
            <a:pPr algn="ctr"/>
            <a:r>
              <a:rPr lang="en-US" sz="2700" b="1" dirty="0">
                <a:solidFill>
                  <a:srgbClr val="333333"/>
                </a:solidFill>
                <a:latin typeface="Microsoft Yahei" pitchFamily="34" charset="0"/>
                <a:ea typeface="Microsoft Yahei" pitchFamily="34" charset="-122"/>
                <a:cs typeface="Microsoft Yahei" pitchFamily="34" charset="-120"/>
              </a:rPr>
              <a:t>快速加列原理</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b7237b991c0641bcb899e83c59c8306b.png">    </p:cNvPr>
          <p:cNvPicPr>
            <a:picLocks noChangeAspect="1"/>
          </p:cNvPicPr>
          <p:nvPr/>
        </p:nvPicPr>
        <p:blipFill>
          <a:blip r:embed="rId2"/>
          <a:stretch>
            <a:fillRect/>
          </a:stretch>
        </p:blipFill>
        <p:spPr>
          <a:xfrm>
            <a:off x="2457373" y="916837"/>
            <a:ext cx="6686627" cy="4347954"/>
          </a:xfrm>
          <a:prstGeom prst="rect">
            <a:avLst/>
          </a:prstGeom>
        </p:spPr>
      </p:pic>
      <p:sp>
        <p:nvSpPr>
          <p:cNvPr id="5" name="Object4"/>
          <p:cNvSpPr/>
          <p:nvPr/>
        </p:nvSpPr>
        <p:spPr>
          <a:xfrm>
            <a:off x="53986" y="595011"/>
            <a:ext cx="2560372" cy="1676924"/>
          </a:xfrm>
          <a:prstGeom prst="rect">
            <a:avLst/>
          </a:prstGeom>
          <a:noFill/>
          <a:ln/>
        </p:spPr>
        <p:txBody>
          <a:bodyPr wrap="square" rtlCol="0" anchor="ctr"/>
          <a:lstStyle/>
          <a:p>
            <a:pPr>
              <a:lnSpc>
                <a:spcPct val="135000"/>
              </a:lnSpc>
            </a:pPr>
            <a:r>
              <a:rPr lang="en-US" sz="2100" b="1" dirty="0">
                <a:solidFill>
                  <a:srgbClr val="333333"/>
                </a:solidFill>
                <a:latin typeface="Microsoft Yahei" pitchFamily="34" charset="0"/>
                <a:ea typeface="Microsoft Yahei" pitchFamily="34" charset="-122"/>
                <a:cs typeface="Microsoft Yahei" pitchFamily="34" charset="-120"/>
              </a:rPr>
              <a:t>快速加列语法</a:t>
            </a:r>
            <a:endParaRPr lang="en-US" sz="1500" dirty="0"/>
          </a:p>
          <a:p>
            <a:pPr>
              <a:lnSpc>
                <a:spcPct val="135000"/>
              </a:lnSpc>
            </a:pPr>
            <a:r>
              <a:rPr lang="en-US" sz="1500" dirty="0">
                <a:solidFill>
                  <a:srgbClr val="333333"/>
                </a:solidFill>
                <a:latin typeface="Microsoft Yahei" pitchFamily="34" charset="0"/>
                <a:ea typeface="Microsoft Yahei" pitchFamily="34" charset="-122"/>
                <a:cs typeface="Microsoft Yahei" pitchFamily="34" charset="-120"/>
              </a:rPr>
              <a:t>alter table table add column c1 int, algorithm=instant;</a:t>
            </a:r>
            <a:endParaRPr lang="en-US" sz="1500" dirty="0"/>
          </a:p>
        </p:txBody>
      </p:sp>
      <p:sp>
        <p:nvSpPr>
          <p:cNvPr id="6" name="Object5"/>
          <p:cNvSpPr/>
          <p:nvPr/>
        </p:nvSpPr>
        <p:spPr>
          <a:xfrm>
            <a:off x="53986" y="2901356"/>
            <a:ext cx="2560372" cy="1648778"/>
          </a:xfrm>
          <a:prstGeom prst="rect">
            <a:avLst/>
          </a:prstGeom>
          <a:noFill/>
          <a:ln/>
        </p:spPr>
        <p:txBody>
          <a:bodyPr wrap="square" rtlCol="0" anchor="ctr"/>
          <a:lstStyle/>
          <a:p>
            <a:pPr>
              <a:lnSpc>
                <a:spcPct val="135000"/>
              </a:lnSpc>
            </a:pPr>
            <a:r>
              <a:rPr lang="en-US" sz="2100" b="1" dirty="0">
                <a:solidFill>
                  <a:srgbClr val="333333"/>
                </a:solidFill>
                <a:latin typeface="Microsoft Yahei" pitchFamily="34" charset="0"/>
                <a:ea typeface="Microsoft Yahei" pitchFamily="34" charset="-122"/>
                <a:cs typeface="Microsoft Yahei" pitchFamily="34" charset="-120"/>
              </a:rPr>
              <a:t>快速加列限制</a:t>
            </a:r>
            <a:endParaRPr lang="en-US" sz="1500" dirty="0"/>
          </a:p>
          <a:p>
            <a:pPr>
              <a:lnSpc>
                <a:spcPct val="135000"/>
              </a:lnSpc>
            </a:pPr>
            <a:r>
              <a:rPr lang="en-US" sz="1500" dirty="0">
                <a:solidFill>
                  <a:srgbClr val="4D4D4D"/>
                </a:solidFill>
                <a:highlight>
                  <a:srgbClr val="000000"/>
                </a:highlight>
                <a:latin typeface="SimSun" pitchFamily="34" charset="0"/>
                <a:ea typeface="SimSun" pitchFamily="34" charset="-122"/>
                <a:cs typeface="SimSun" pitchFamily="34" charset="-120"/>
              </a:rPr>
              <a:t>只能在表的最后</a:t>
            </a:r>
            <a:endParaRPr lang="en-US" sz="1500" dirty="0"/>
          </a:p>
          <a:p>
            <a:pPr>
              <a:lnSpc>
                <a:spcPct val="135000"/>
              </a:lnSpc>
            </a:pPr>
            <a:r>
              <a:rPr lang="en-US" sz="1500" dirty="0">
                <a:solidFill>
                  <a:srgbClr val="4D4D4D"/>
                </a:solidFill>
                <a:highlight>
                  <a:srgbClr val="000000"/>
                </a:highlight>
                <a:latin typeface="SimSun" pitchFamily="34" charset="0"/>
                <a:ea typeface="SimSun" pitchFamily="34" charset="-122"/>
                <a:cs typeface="SimSun" pitchFamily="34" charset="-120"/>
              </a:rPr>
              <a:t>不能添加主键列</a:t>
            </a:r>
            <a:endParaRPr lang="en-US" sz="1500" dirty="0"/>
          </a:p>
          <a:p>
            <a:pPr>
              <a:lnSpc>
                <a:spcPct val="135000"/>
              </a:lnSpc>
            </a:pPr>
            <a:r>
              <a:rPr lang="en-US" sz="1500" dirty="0">
                <a:solidFill>
                  <a:srgbClr val="4D4D4D"/>
                </a:solidFill>
                <a:highlight>
                  <a:srgbClr val="000000"/>
                </a:highlight>
                <a:latin typeface="SimSun" pitchFamily="34" charset="0"/>
                <a:ea typeface="SimSun" pitchFamily="34" charset="-122"/>
                <a:cs typeface="SimSun" pitchFamily="34" charset="-120"/>
              </a:rPr>
              <a:t>不支持压缩的表格式</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连接层</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4800582eafe54cb5ba12168a733d6eed.png">    </p:cNvPr>
          <p:cNvPicPr>
            <a:picLocks noChangeAspect="1"/>
          </p:cNvPicPr>
          <p:nvPr/>
        </p:nvPicPr>
        <p:blipFill>
          <a:blip r:embed="rId2"/>
          <a:stretch>
            <a:fillRect/>
          </a:stretch>
        </p:blipFill>
        <p:spPr>
          <a:xfrm>
            <a:off x="109795" y="1217982"/>
            <a:ext cx="4366994" cy="2971155"/>
          </a:xfrm>
          <a:prstGeom prst="rect">
            <a:avLst/>
          </a:prstGeom>
        </p:spPr>
      </p:pic>
      <p:pic>
        <p:nvPicPr>
          <p:cNvPr id="5" name="Object 4" descr="https://fynotefile.oss-cn-zhangjiakou.aliyuncs.com/fynote/fyfile/5983/69830/29de7a6593cd43f9a16d8aa1569da550.png">    </p:cNvPr>
          <p:cNvPicPr>
            <a:picLocks noChangeAspect="1"/>
          </p:cNvPicPr>
          <p:nvPr/>
        </p:nvPicPr>
        <p:blipFill>
          <a:blip r:embed="rId3"/>
          <a:stretch>
            <a:fillRect/>
          </a:stretch>
        </p:blipFill>
        <p:spPr>
          <a:xfrm>
            <a:off x="4649724" y="1217982"/>
            <a:ext cx="4216871" cy="348169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Server层</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a0895cb3553a42da9fe64589d308a0c3.png">    </p:cNvPr>
          <p:cNvPicPr>
            <a:picLocks noChangeAspect="1"/>
          </p:cNvPicPr>
          <p:nvPr/>
        </p:nvPicPr>
        <p:blipFill>
          <a:blip r:embed="rId2"/>
          <a:stretch>
            <a:fillRect/>
          </a:stretch>
        </p:blipFill>
        <p:spPr>
          <a:xfrm>
            <a:off x="637197" y="918155"/>
            <a:ext cx="7571232" cy="404164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存储引擎</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714de7f1db4a4a069aab489686fc9eb3.png">    </p:cNvPr>
          <p:cNvPicPr>
            <a:picLocks noChangeAspect="1"/>
          </p:cNvPicPr>
          <p:nvPr/>
        </p:nvPicPr>
        <p:blipFill>
          <a:blip r:embed="rId2"/>
          <a:stretch>
            <a:fillRect/>
          </a:stretch>
        </p:blipFill>
        <p:spPr>
          <a:xfrm>
            <a:off x="0" y="842679"/>
            <a:ext cx="9144000" cy="1438382"/>
          </a:xfrm>
          <a:prstGeom prst="rect">
            <a:avLst/>
          </a:prstGeom>
        </p:spPr>
      </p:pic>
      <p:sp>
        <p:nvSpPr>
          <p:cNvPr id="5" name="Object4"/>
          <p:cNvSpPr/>
          <p:nvPr/>
        </p:nvSpPr>
        <p:spPr>
          <a:xfrm>
            <a:off x="0" y="2365210"/>
            <a:ext cx="2214849" cy="2567607"/>
          </a:xfrm>
          <a:prstGeom prst="rect">
            <a:avLst/>
          </a:prstGeom>
          <a:noFill/>
          <a:ln/>
        </p:spPr>
        <p:txBody>
          <a:bodyPr wrap="square" rtlCol="0" anchor="ctr"/>
          <a:lstStyle/>
          <a:p>
            <a:pPr>
              <a:lnSpc>
                <a:spcPct val="90000"/>
              </a:lnSpc>
            </a:pPr>
            <a:r>
              <a:rPr lang="en-US" sz="1400" b="1" dirty="0">
                <a:solidFill>
                  <a:srgbClr val="333333"/>
                </a:solidFill>
                <a:latin typeface="微软雅黑" pitchFamily="34" charset="0"/>
                <a:ea typeface="微软雅黑" pitchFamily="34" charset="-122"/>
                <a:cs typeface="微软雅黑" pitchFamily="34" charset="-120"/>
              </a:rPr>
              <a:t>MySQL官方引擎</a:t>
            </a:r>
            <a:endParaRPr lang="en-US" sz="1500" dirty="0"/>
          </a:p>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InnoDB</a:t>
            </a:r>
            <a:endParaRPr lang="en-US" sz="1500" dirty="0"/>
          </a:p>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MyISAM</a:t>
            </a:r>
            <a:endParaRPr lang="en-US" sz="1500" dirty="0"/>
          </a:p>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Archive</a:t>
            </a:r>
            <a:endParaRPr lang="en-US" sz="1500" dirty="0"/>
          </a:p>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Blackhole</a:t>
            </a:r>
            <a:endParaRPr lang="en-US" sz="1500" dirty="0"/>
          </a:p>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CSV</a:t>
            </a:r>
            <a:endParaRPr lang="en-US" sz="1500" dirty="0"/>
          </a:p>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Ferderated</a:t>
            </a:r>
            <a:endParaRPr lang="en-US" sz="1500" dirty="0"/>
          </a:p>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Memory</a:t>
            </a:r>
            <a:endParaRPr lang="en-US" sz="1500" dirty="0"/>
          </a:p>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NDB集群引擎</a:t>
            </a:r>
            <a:endParaRPr lang="en-US" sz="1500" dirty="0"/>
          </a:p>
        </p:txBody>
      </p:sp>
      <p:sp>
        <p:nvSpPr>
          <p:cNvPr id="6" name="Object5"/>
          <p:cNvSpPr/>
          <p:nvPr/>
        </p:nvSpPr>
        <p:spPr>
          <a:xfrm>
            <a:off x="2266535" y="2365210"/>
            <a:ext cx="2777169" cy="1792224"/>
          </a:xfrm>
          <a:prstGeom prst="rect">
            <a:avLst/>
          </a:prstGeom>
          <a:noFill/>
          <a:ln/>
        </p:spPr>
        <p:txBody>
          <a:bodyPr wrap="square" rtlCol="0" anchor="ctr"/>
          <a:lstStyle/>
          <a:p>
            <a:pPr>
              <a:lnSpc>
                <a:spcPct val="112500"/>
              </a:lnSpc>
            </a:pPr>
            <a:r>
              <a:rPr lang="en-US" sz="1400" b="1" dirty="0">
                <a:solidFill>
                  <a:srgbClr val="333333"/>
                </a:solidFill>
                <a:latin typeface="微软雅黑" pitchFamily="34" charset="0"/>
                <a:ea typeface="微软雅黑" pitchFamily="34" charset="-122"/>
                <a:cs typeface="微软雅黑" pitchFamily="34" charset="-120"/>
              </a:rPr>
              <a:t>第三方引擎</a:t>
            </a:r>
            <a:endParaRPr lang="en-US" sz="1500" dirty="0"/>
          </a:p>
          <a:p>
            <a:pPr>
              <a:lnSpc>
                <a:spcPct val="112500"/>
              </a:lnSpc>
            </a:pPr>
            <a:r>
              <a:rPr lang="en-US" sz="1500" dirty="0">
                <a:solidFill>
                  <a:srgbClr val="333333"/>
                </a:solidFill>
                <a:latin typeface="Microsoft Yahei" pitchFamily="34" charset="0"/>
                <a:ea typeface="Microsoft Yahei" pitchFamily="34" charset="-122"/>
                <a:cs typeface="Microsoft Yahei" pitchFamily="34" charset="-120"/>
              </a:rPr>
              <a:t>Percona的 XtraDB存储引擎</a:t>
            </a:r>
            <a:endParaRPr lang="en-US" sz="1500" dirty="0"/>
          </a:p>
          <a:p>
            <a:pPr>
              <a:lnSpc>
                <a:spcPct val="112500"/>
              </a:lnSpc>
            </a:pPr>
            <a:r>
              <a:rPr lang="en-US" sz="1500" dirty="0">
                <a:solidFill>
                  <a:srgbClr val="333333"/>
                </a:solidFill>
                <a:latin typeface="Microsoft Yahei" pitchFamily="34" charset="0"/>
                <a:ea typeface="Microsoft Yahei" pitchFamily="34" charset="-122"/>
                <a:cs typeface="Microsoft Yahei" pitchFamily="34" charset="-120"/>
              </a:rPr>
              <a:t>TokuDB引擎</a:t>
            </a:r>
            <a:endParaRPr lang="en-US" sz="1500" dirty="0"/>
          </a:p>
          <a:p>
            <a:pPr>
              <a:lnSpc>
                <a:spcPct val="112500"/>
              </a:lnSpc>
            </a:pPr>
            <a:r>
              <a:rPr lang="en-US" sz="1500" dirty="0">
                <a:solidFill>
                  <a:srgbClr val="333333"/>
                </a:solidFill>
                <a:latin typeface="Microsoft Yahei" pitchFamily="34" charset="0"/>
                <a:ea typeface="Microsoft Yahei" pitchFamily="34" charset="-122"/>
                <a:cs typeface="Microsoft Yahei" pitchFamily="34" charset="-120"/>
              </a:rPr>
              <a:t>Infobright</a:t>
            </a:r>
            <a:endParaRPr lang="en-US" sz="1500" dirty="0"/>
          </a:p>
          <a:p>
            <a:pPr>
              <a:lnSpc>
                <a:spcPct val="112500"/>
              </a:lnSpc>
            </a:pPr>
            <a:r>
              <a:rPr lang="en-US" sz="1500" dirty="0">
                <a:solidFill>
                  <a:srgbClr val="333333"/>
                </a:solidFill>
                <a:latin typeface="Microsoft Yahei" pitchFamily="34" charset="0"/>
                <a:ea typeface="Microsoft Yahei" pitchFamily="34" charset="-122"/>
                <a:cs typeface="Microsoft Yahei" pitchFamily="34" charset="-120"/>
              </a:rPr>
              <a:t>其他</a:t>
            </a:r>
            <a:endParaRPr lang="en-US" sz="1500" dirty="0"/>
          </a:p>
        </p:txBody>
      </p:sp>
      <p:sp>
        <p:nvSpPr>
          <p:cNvPr id="7" name="Object6"/>
          <p:cNvSpPr/>
          <p:nvPr/>
        </p:nvSpPr>
        <p:spPr>
          <a:xfrm>
            <a:off x="4928578" y="2365210"/>
            <a:ext cx="2777169" cy="512064"/>
          </a:xfrm>
          <a:prstGeom prst="rect">
            <a:avLst/>
          </a:prstGeom>
          <a:noFill/>
          <a:ln/>
        </p:spPr>
        <p:txBody>
          <a:bodyPr wrap="square" rtlCol="0" anchor="ctr"/>
          <a:lstStyle/>
          <a:p>
            <a:pPr>
              <a:lnSpc>
                <a:spcPct val="112500"/>
              </a:lnSpc>
            </a:pPr>
            <a:r>
              <a:rPr lang="en-US" sz="1400" b="1" dirty="0">
                <a:solidFill>
                  <a:srgbClr val="333333"/>
                </a:solidFill>
                <a:latin typeface="微软雅黑" pitchFamily="34" charset="0"/>
                <a:ea typeface="微软雅黑" pitchFamily="34" charset="-122"/>
                <a:cs typeface="微软雅黑" pitchFamily="34" charset="-120"/>
              </a:rPr>
              <a:t>选择合适的引擎</a:t>
            </a:r>
            <a:endParaRPr lang="en-US" sz="1500" dirty="0"/>
          </a:p>
        </p:txBody>
      </p:sp>
      <p:sp>
        <p:nvSpPr>
          <p:cNvPr id="8" name="Object7"/>
          <p:cNvSpPr/>
          <p:nvPr/>
        </p:nvSpPr>
        <p:spPr>
          <a:xfrm>
            <a:off x="5043704" y="3730475"/>
            <a:ext cx="2777169" cy="512064"/>
          </a:xfrm>
          <a:prstGeom prst="rect">
            <a:avLst/>
          </a:prstGeom>
          <a:noFill/>
          <a:ln/>
        </p:spPr>
        <p:txBody>
          <a:bodyPr wrap="square" rtlCol="0" anchor="ctr"/>
          <a:lstStyle/>
          <a:p>
            <a:pPr>
              <a:lnSpc>
                <a:spcPct val="112500"/>
              </a:lnSpc>
            </a:pPr>
            <a:r>
              <a:rPr lang="en-US" sz="1400" b="1" dirty="0">
                <a:solidFill>
                  <a:srgbClr val="333333"/>
                </a:solidFill>
                <a:latin typeface="微软雅黑" pitchFamily="34" charset="0"/>
                <a:ea typeface="微软雅黑" pitchFamily="34" charset="-122"/>
                <a:cs typeface="微软雅黑" pitchFamily="34" charset="-120"/>
              </a:rPr>
              <a:t>表引擎的转换</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MyISAM和InnoDB比较</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pic>
        <p:nvPicPr>
          <p:cNvPr id="4" name="Object 3" descr="https://fynotefile.oss-cn-zhangjiakou.aliyuncs.com/fynote/fyfile/5983/69830/7f0bfc753cc4423086449e4723f21c80.png">    </p:cNvPr>
          <p:cNvPicPr>
            <a:picLocks noChangeAspect="1"/>
          </p:cNvPicPr>
          <p:nvPr/>
        </p:nvPicPr>
        <p:blipFill>
          <a:blip r:embed="rId2"/>
          <a:stretch>
            <a:fillRect/>
          </a:stretch>
        </p:blipFill>
        <p:spPr>
          <a:xfrm>
            <a:off x="103283" y="740388"/>
            <a:ext cx="9144000" cy="448898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p:bgPr>
    </p:bg>
    <p:spTree>
      <p:nvGrpSpPr>
        <p:cNvPr id="1" name=""/>
        <p:cNvGrpSpPr/>
        <p:nvPr/>
      </p:nvGrpSpPr>
      <p:grpSpPr>
        <a:xfrm>
          <a:off x="0" y="0"/>
          <a:ext cx="0" cy="0"/>
          <a:chOff x="0" y="0"/>
          <a:chExt cx="0" cy="0"/>
        </a:xfrm>
      </p:grpSpPr>
      <p:sp>
        <p:nvSpPr>
          <p:cNvPr id="2" name="Object1"/>
          <p:cNvSpPr/>
          <p:nvPr/>
        </p:nvSpPr>
        <p:spPr>
          <a:xfrm>
            <a:off x="2293292" y="0"/>
            <a:ext cx="4376184" cy="676656"/>
          </a:xfrm>
          <a:prstGeom prst="rect">
            <a:avLst/>
          </a:prstGeom>
          <a:noFill/>
          <a:ln/>
        </p:spPr>
        <p:txBody>
          <a:bodyPr wrap="square" rtlCol="0" anchor="ctr"/>
          <a:lstStyle/>
          <a:p>
            <a:pPr algn="ctr"/>
            <a:r>
              <a:rPr lang="en-US" sz="2700" dirty="0">
                <a:solidFill>
                  <a:srgbClr val="333333"/>
                </a:solidFill>
                <a:latin typeface="Microsoft Yahei" pitchFamily="34" charset="0"/>
                <a:ea typeface="Microsoft Yahei" pitchFamily="34" charset="-122"/>
                <a:cs typeface="Microsoft Yahei" pitchFamily="34" charset="-120"/>
              </a:rPr>
              <a:t>MySQL中的目录和文件</a:t>
            </a:r>
            <a:endParaRPr lang="en-US" sz="1500" dirty="0"/>
          </a:p>
        </p:txBody>
      </p:sp>
      <p:pic>
        <p:nvPicPr>
          <p:cNvPr id="3" name="Object 2" descr="https://fynotefile.oss-cn-zhangjiakou.aliyuncs.com/fynote/fyfile/1454/1/ad48039f2d0c40ffab8238cb2135b95b.png">    </p:cNvPr>
          <p:cNvPicPr>
            <a:picLocks noChangeAspect="1"/>
          </p:cNvPicPr>
          <p:nvPr/>
        </p:nvPicPr>
        <p:blipFill>
          <a:blip r:embed="rId1"/>
          <a:stretch>
            <a:fillRect/>
          </a:stretch>
        </p:blipFill>
        <p:spPr>
          <a:xfrm>
            <a:off x="286415" y="266944"/>
            <a:ext cx="1133324" cy="328067"/>
          </a:xfrm>
          <a:prstGeom prst="rect">
            <a:avLst/>
          </a:prstGeom>
        </p:spPr>
      </p:pic>
      <p:sp>
        <p:nvSpPr>
          <p:cNvPr id="4" name="Object3"/>
          <p:cNvSpPr/>
          <p:nvPr/>
        </p:nvSpPr>
        <p:spPr>
          <a:xfrm>
            <a:off x="286415" y="959340"/>
            <a:ext cx="2445286" cy="1719072"/>
          </a:xfrm>
          <a:prstGeom prst="rect">
            <a:avLst/>
          </a:prstGeom>
          <a:noFill/>
          <a:ln/>
        </p:spPr>
        <p:txBody>
          <a:bodyPr wrap="square" rtlCol="0" anchor="ctr"/>
          <a:lstStyle/>
          <a:p>
            <a:pPr>
              <a:lnSpc>
                <a:spcPct val="150000"/>
              </a:lnSpc>
            </a:pPr>
            <a:r>
              <a:rPr lang="en-US" sz="1800" b="1" dirty="0">
                <a:solidFill>
                  <a:srgbClr val="333333"/>
                </a:solidFill>
                <a:latin typeface="Microsoft Yahei" pitchFamily="34" charset="0"/>
                <a:ea typeface="Microsoft Yahei" pitchFamily="34" charset="-122"/>
                <a:cs typeface="Microsoft Yahei" pitchFamily="34" charset="-120"/>
              </a:rPr>
              <a:t>bin目录</a:t>
            </a:r>
            <a:endParaRPr lang="en-US" sz="1500" dirty="0"/>
          </a:p>
          <a:p>
            <a:pPr>
              <a:lnSpc>
                <a:spcPct val="150000"/>
              </a:lnSpc>
            </a:pPr>
            <a:r>
              <a:rPr lang="en-US" sz="1500" dirty="0">
                <a:solidFill>
                  <a:srgbClr val="333333"/>
                </a:solidFill>
                <a:latin typeface="Microsoft Yahei" pitchFamily="34" charset="0"/>
                <a:ea typeface="Microsoft Yahei" pitchFamily="34" charset="-122"/>
                <a:cs typeface="Microsoft Yahei" pitchFamily="34" charset="-120"/>
              </a:rPr>
              <a:t>启动MySQL服务器程序</a:t>
            </a:r>
            <a:endParaRPr lang="en-US" sz="1500" dirty="0"/>
          </a:p>
          <a:p>
            <a:pPr>
              <a:lnSpc>
                <a:spcPct val="150000"/>
              </a:lnSpc>
            </a:pPr>
            <a:r>
              <a:rPr lang="en-US" sz="1500" dirty="0">
                <a:solidFill>
                  <a:srgbClr val="333333"/>
                </a:solidFill>
                <a:latin typeface="Microsoft Yahei" pitchFamily="34" charset="0"/>
                <a:ea typeface="Microsoft Yahei" pitchFamily="34" charset="-122"/>
                <a:cs typeface="Microsoft Yahei" pitchFamily="34" charset="-120"/>
              </a:rPr>
              <a:t>MySQL客户端程序</a:t>
            </a:r>
            <a:endParaRPr lang="en-US" sz="1500" dirty="0"/>
          </a:p>
          <a:p>
            <a:pPr>
              <a:lnSpc>
                <a:spcPct val="150000"/>
              </a:lnSpc>
            </a:pPr>
            <a:r>
              <a:rPr lang="en-US" sz="1500" dirty="0">
                <a:solidFill>
                  <a:srgbClr val="333333"/>
                </a:solidFill>
                <a:latin typeface="Microsoft Yahei" pitchFamily="34" charset="0"/>
                <a:ea typeface="Microsoft Yahei" pitchFamily="34" charset="-122"/>
                <a:cs typeface="Microsoft Yahei" pitchFamily="34" charset="-120"/>
              </a:rPr>
              <a:t>启动选项和参数</a:t>
            </a:r>
            <a:endParaRPr lang="en-US" sz="1500" dirty="0"/>
          </a:p>
        </p:txBody>
      </p:sp>
      <p:sp>
        <p:nvSpPr>
          <p:cNvPr id="5" name="Object4"/>
          <p:cNvSpPr/>
          <p:nvPr/>
        </p:nvSpPr>
        <p:spPr>
          <a:xfrm>
            <a:off x="5220686" y="959340"/>
            <a:ext cx="3191219" cy="2816352"/>
          </a:xfrm>
          <a:prstGeom prst="rect">
            <a:avLst/>
          </a:prstGeom>
          <a:noFill/>
          <a:ln/>
        </p:spPr>
        <p:txBody>
          <a:bodyPr wrap="square" rtlCol="0" anchor="ctr"/>
          <a:lstStyle/>
          <a:p>
            <a:pPr>
              <a:lnSpc>
                <a:spcPct val="150000"/>
              </a:lnSpc>
            </a:pPr>
            <a:r>
              <a:rPr lang="en-US" sz="1800" b="1" dirty="0">
                <a:solidFill>
                  <a:srgbClr val="333333"/>
                </a:solidFill>
                <a:latin typeface="Microsoft Yahei" pitchFamily="34" charset="0"/>
                <a:ea typeface="Microsoft Yahei" pitchFamily="34" charset="-122"/>
                <a:cs typeface="Microsoft Yahei" pitchFamily="34" charset="-120"/>
              </a:rPr>
              <a:t>数据目录</a:t>
            </a:r>
            <a:endParaRPr lang="en-US" sz="1500" dirty="0"/>
          </a:p>
          <a:p>
            <a:pPr>
              <a:lnSpc>
                <a:spcPct val="150000"/>
              </a:lnSpc>
            </a:pPr>
            <a:r>
              <a:rPr lang="en-US" sz="1500" dirty="0">
                <a:solidFill>
                  <a:srgbClr val="333333"/>
                </a:solidFill>
                <a:latin typeface="Microsoft Yahei" pitchFamily="34" charset="0"/>
                <a:ea typeface="Microsoft Yahei" pitchFamily="34" charset="-122"/>
                <a:cs typeface="Microsoft Yahei" pitchFamily="34" charset="-120"/>
              </a:rPr>
              <a:t>库在文件系统中的表示</a:t>
            </a:r>
            <a:endParaRPr lang="en-US" sz="1500" dirty="0"/>
          </a:p>
          <a:p>
            <a:pPr>
              <a:lnSpc>
                <a:spcPct val="150000"/>
              </a:lnSpc>
            </a:pPr>
            <a:r>
              <a:rPr lang="en-US" sz="1500" dirty="0">
                <a:solidFill>
                  <a:srgbClr val="333333"/>
                </a:solidFill>
                <a:latin typeface="Microsoft Yahei" pitchFamily="34" charset="0"/>
                <a:ea typeface="Microsoft Yahei" pitchFamily="34" charset="-122"/>
                <a:cs typeface="Microsoft Yahei" pitchFamily="34" charset="-120"/>
              </a:rPr>
              <a:t>表在文件系统中的表示</a:t>
            </a:r>
            <a:endParaRPr lang="en-US" sz="1500" dirty="0"/>
          </a:p>
          <a:p>
            <a:pPr>
              <a:lnSpc>
                <a:spcPct val="150000"/>
              </a:lnSpc>
            </a:pPr>
            <a:r>
              <a:rPr lang="en-US" sz="1500" dirty="0">
                <a:solidFill>
                  <a:srgbClr val="333333"/>
                </a:solidFill>
                <a:latin typeface="Microsoft Yahei" pitchFamily="34" charset="0"/>
                <a:ea typeface="Microsoft Yahei" pitchFamily="34" charset="-122"/>
                <a:cs typeface="Microsoft Yahei" pitchFamily="34" charset="-120"/>
              </a:rPr>
              <a:t>lnnoDB是如何存储表数据的</a:t>
            </a:r>
            <a:endParaRPr lang="en-US" sz="1500" dirty="0"/>
          </a:p>
          <a:p>
            <a:pPr>
              <a:lnSpc>
                <a:spcPct val="150000"/>
              </a:lnSpc>
            </a:pPr>
            <a:r>
              <a:rPr lang="en-US" sz="1500" dirty="0">
                <a:solidFill>
                  <a:srgbClr val="333333"/>
                </a:solidFill>
                <a:latin typeface="Microsoft Yahei" pitchFamily="34" charset="0"/>
                <a:ea typeface="Microsoft Yahei" pitchFamily="34" charset="-122"/>
                <a:cs typeface="Microsoft Yahei" pitchFamily="34" charset="-120"/>
              </a:rPr>
              <a:t>常见的日志文件</a:t>
            </a:r>
            <a:endParaRPr lang="en-US" sz="1500" dirty="0"/>
          </a:p>
          <a:p>
            <a:pPr>
              <a:lnSpc>
                <a:spcPct val="150000"/>
              </a:lnSpc>
            </a:pPr>
            <a:r>
              <a:rPr lang="en-US" sz="1500" dirty="0">
                <a:solidFill>
                  <a:srgbClr val="333333"/>
                </a:solidFill>
                <a:latin typeface="Microsoft Yahei" pitchFamily="34" charset="0"/>
                <a:ea typeface="Microsoft Yahei" pitchFamily="34" charset="-122"/>
                <a:cs typeface="Microsoft Yahei" pitchFamily="34" charset="-120"/>
              </a:rPr>
              <a:t>其他的数据文件</a:t>
            </a:r>
            <a:endParaRPr lang="en-US" sz="1500" dirty="0"/>
          </a:p>
          <a:p>
            <a:pPr>
              <a:lnSpc>
                <a:spcPct val="150000"/>
              </a:lnSpc>
            </a:pP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45</Slides>
  <Notes>45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45</vt:i4>
      </vt:variant>
    </vt:vector>
  </HeadingPairs>
  <TitlesOfParts>
    <vt:vector size="48"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2022-07-01T06:47:05Z</dcterms:created>
  <dcterms:modified xsi:type="dcterms:W3CDTF">2022-07-01T06:47:05Z</dcterms:modified>
</cp:coreProperties>
</file>